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72" r:id="rId3"/>
    <p:sldId id="269"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300" r:id="rId19"/>
    <p:sldId id="301" r:id="rId20"/>
    <p:sldId id="302" r:id="rId21"/>
    <p:sldId id="282" r:id="rId22"/>
    <p:sldId id="299" r:id="rId23"/>
  </p:sldIdLst>
  <p:sldSz cx="18288000" cy="10287000"/>
  <p:notesSz cx="6858000" cy="9144000"/>
  <p:embeddedFontLst>
    <p:embeddedFont>
      <p:font typeface="Noto Sans JP Bold" panose="020B0800000000000000" pitchFamily="34" charset="-128"/>
      <p:regular r:id="rId25"/>
      <p:bold r:id="rId26"/>
    </p:embeddedFont>
    <p:embeddedFont>
      <p:font typeface="游ゴシック" panose="020B0400000000000000" pitchFamily="50" charset="-128"/>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0269F7C-6113-45DC-A704-CE2473166960}">
          <p14:sldIdLst>
            <p14:sldId id="256"/>
            <p14:sldId id="272"/>
            <p14:sldId id="269"/>
            <p14:sldId id="285"/>
            <p14:sldId id="286"/>
            <p14:sldId id="287"/>
            <p14:sldId id="288"/>
            <p14:sldId id="289"/>
            <p14:sldId id="290"/>
            <p14:sldId id="291"/>
            <p14:sldId id="292"/>
            <p14:sldId id="293"/>
            <p14:sldId id="294"/>
            <p14:sldId id="295"/>
            <p14:sldId id="296"/>
            <p14:sldId id="297"/>
            <p14:sldId id="298"/>
            <p14:sldId id="300"/>
            <p14:sldId id="301"/>
            <p14:sldId id="302"/>
            <p14:sldId id="282"/>
            <p14:sldId id="299"/>
          </p14:sldIdLst>
        </p14:section>
      </p14:sectionLst>
    </p:ext>
    <p:ext uri="{EFAFB233-063F-42B5-8137-9DF3F51BA10A}">
      <p15:sldGuideLst xmlns:p15="http://schemas.microsoft.com/office/powerpoint/2012/main">
        <p15:guide id="1" orient="horz" pos="1848"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AE"/>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273" autoAdjust="0"/>
  </p:normalViewPr>
  <p:slideViewPr>
    <p:cSldViewPr>
      <p:cViewPr varScale="1">
        <p:scale>
          <a:sx n="59" d="100"/>
          <a:sy n="59" d="100"/>
        </p:scale>
        <p:origin x="2976" y="90"/>
      </p:cViewPr>
      <p:guideLst>
        <p:guide orient="horz" pos="1848"/>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F3667-0A8C-40C9-B2F2-86994A217A49}" type="datetimeFigureOut">
              <a:rPr kumimoji="1" lang="ja-JP" altLang="en-US" smtClean="0"/>
              <a:t>2025/2/5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23FAA4-0FCD-4181-B0AB-7186CFE53F34}" type="slidenum">
              <a:rPr kumimoji="1" lang="ja-JP" altLang="en-US" smtClean="0"/>
              <a:t>‹#›</a:t>
            </a:fld>
            <a:endParaRPr kumimoji="1" lang="ja-JP" altLang="en-US"/>
          </a:p>
        </p:txBody>
      </p:sp>
    </p:spTree>
    <p:extLst>
      <p:ext uri="{BB962C8B-B14F-4D97-AF65-F5344CB8AC3E}">
        <p14:creationId xmlns:p14="http://schemas.microsoft.com/office/powerpoint/2010/main" val="3512360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47261" y="533050"/>
            <a:ext cx="17193479" cy="9220899"/>
            <a:chOff x="0" y="0"/>
            <a:chExt cx="4469349" cy="2396921"/>
          </a:xfrm>
        </p:grpSpPr>
        <p:sp>
          <p:nvSpPr>
            <p:cNvPr id="3" name="Freeform 3"/>
            <p:cNvSpPr/>
            <p:nvPr/>
          </p:nvSpPr>
          <p:spPr>
            <a:xfrm>
              <a:off x="0" y="0"/>
              <a:ext cx="4469349" cy="2396921"/>
            </a:xfrm>
            <a:custGeom>
              <a:avLst/>
              <a:gdLst/>
              <a:ahLst/>
              <a:cxnLst/>
              <a:rect l="l" t="t" r="r" b="b"/>
              <a:pathLst>
                <a:path w="4469349" h="2396921">
                  <a:moveTo>
                    <a:pt x="22964" y="0"/>
                  </a:moveTo>
                  <a:lnTo>
                    <a:pt x="4446384" y="0"/>
                  </a:lnTo>
                  <a:cubicBezTo>
                    <a:pt x="4452475" y="0"/>
                    <a:pt x="4458316" y="2419"/>
                    <a:pt x="4462623" y="6726"/>
                  </a:cubicBezTo>
                  <a:cubicBezTo>
                    <a:pt x="4466929" y="11033"/>
                    <a:pt x="4469349" y="16874"/>
                    <a:pt x="4469349" y="22964"/>
                  </a:cubicBezTo>
                  <a:lnTo>
                    <a:pt x="4469349" y="2373957"/>
                  </a:lnTo>
                  <a:cubicBezTo>
                    <a:pt x="4469349" y="2380048"/>
                    <a:pt x="4466929" y="2385888"/>
                    <a:pt x="4462623" y="2390195"/>
                  </a:cubicBezTo>
                  <a:cubicBezTo>
                    <a:pt x="4458316" y="2394502"/>
                    <a:pt x="4452475" y="2396921"/>
                    <a:pt x="4446384" y="2396921"/>
                  </a:cubicBezTo>
                  <a:lnTo>
                    <a:pt x="22964" y="2396921"/>
                  </a:lnTo>
                  <a:cubicBezTo>
                    <a:pt x="16874" y="2396921"/>
                    <a:pt x="11033" y="2394502"/>
                    <a:pt x="6726" y="2390195"/>
                  </a:cubicBezTo>
                  <a:cubicBezTo>
                    <a:pt x="2419" y="2385888"/>
                    <a:pt x="0" y="2380048"/>
                    <a:pt x="0" y="2373957"/>
                  </a:cubicBezTo>
                  <a:lnTo>
                    <a:pt x="0" y="22964"/>
                  </a:lnTo>
                  <a:cubicBezTo>
                    <a:pt x="0" y="16874"/>
                    <a:pt x="2419" y="11033"/>
                    <a:pt x="6726" y="6726"/>
                  </a:cubicBezTo>
                  <a:cubicBezTo>
                    <a:pt x="11033" y="2419"/>
                    <a:pt x="16874" y="0"/>
                    <a:pt x="22964" y="0"/>
                  </a:cubicBezTo>
                  <a:close/>
                </a:path>
              </a:pathLst>
            </a:custGeom>
            <a:solidFill>
              <a:srgbClr val="FFFFFF"/>
            </a:solidFill>
          </p:spPr>
        </p:sp>
        <p:sp>
          <p:nvSpPr>
            <p:cNvPr id="4" name="TextBox 4"/>
            <p:cNvSpPr txBox="1"/>
            <p:nvPr/>
          </p:nvSpPr>
          <p:spPr>
            <a:xfrm>
              <a:off x="0" y="-114300"/>
              <a:ext cx="4469349" cy="2511221"/>
            </a:xfrm>
            <a:prstGeom prst="rect">
              <a:avLst/>
            </a:prstGeom>
          </p:spPr>
          <p:txBody>
            <a:bodyPr lIns="50800" tIns="50800" rIns="50800" bIns="50800" rtlCol="0" anchor="ctr"/>
            <a:lstStyle/>
            <a:p>
              <a:pPr algn="l">
                <a:lnSpc>
                  <a:spcPts val="8959"/>
                </a:lnSpc>
                <a:spcBef>
                  <a:spcPct val="0"/>
                </a:spcBef>
              </a:pPr>
              <a:endParaRPr/>
            </a:p>
          </p:txBody>
        </p:sp>
      </p:grpSp>
      <p:sp>
        <p:nvSpPr>
          <p:cNvPr id="6" name="Freeform 6"/>
          <p:cNvSpPr/>
          <p:nvPr/>
        </p:nvSpPr>
        <p:spPr>
          <a:xfrm>
            <a:off x="6161926" y="2625246"/>
            <a:ext cx="5964148" cy="1312800"/>
          </a:xfrm>
          <a:custGeom>
            <a:avLst/>
            <a:gdLst/>
            <a:ahLst/>
            <a:cxnLst/>
            <a:rect l="l" t="t" r="r" b="b"/>
            <a:pathLst>
              <a:path w="1570804" h="345758">
                <a:moveTo>
                  <a:pt x="1367604" y="0"/>
                </a:moveTo>
                <a:cubicBezTo>
                  <a:pt x="1479829" y="0"/>
                  <a:pt x="1570804" y="77401"/>
                  <a:pt x="1570804" y="172879"/>
                </a:cubicBezTo>
                <a:cubicBezTo>
                  <a:pt x="1570804" y="268357"/>
                  <a:pt x="1479829" y="345758"/>
                  <a:pt x="1367604" y="345758"/>
                </a:cubicBezTo>
                <a:lnTo>
                  <a:pt x="203200" y="345758"/>
                </a:lnTo>
                <a:cubicBezTo>
                  <a:pt x="90976" y="345758"/>
                  <a:pt x="0" y="268357"/>
                  <a:pt x="0" y="172879"/>
                </a:cubicBezTo>
                <a:cubicBezTo>
                  <a:pt x="0" y="77401"/>
                  <a:pt x="90976" y="0"/>
                  <a:pt x="203200" y="0"/>
                </a:cubicBezTo>
                <a:close/>
              </a:path>
            </a:pathLst>
          </a:custGeom>
          <a:gradFill rotWithShape="1">
            <a:gsLst>
              <a:gs pos="0">
                <a:srgbClr val="5DE0E6">
                  <a:alpha val="100000"/>
                </a:srgbClr>
              </a:gs>
              <a:gs pos="100000">
                <a:srgbClr val="004AAD">
                  <a:alpha val="100000"/>
                </a:srgbClr>
              </a:gs>
            </a:gsLst>
            <a:lin ang="0"/>
          </a:gradFill>
        </p:spPr>
      </p:sp>
      <p:sp>
        <p:nvSpPr>
          <p:cNvPr id="7" name="TextBox 7"/>
          <p:cNvSpPr txBox="1"/>
          <p:nvPr/>
        </p:nvSpPr>
        <p:spPr>
          <a:xfrm>
            <a:off x="6161926" y="2534833"/>
            <a:ext cx="5964148" cy="1493626"/>
          </a:xfrm>
          <a:prstGeom prst="rect">
            <a:avLst/>
          </a:prstGeom>
        </p:spPr>
        <p:txBody>
          <a:bodyPr lIns="50800" tIns="50800" rIns="50800" bIns="50800" rtlCol="0" anchor="ctr"/>
          <a:lstStyle/>
          <a:p>
            <a:pPr algn="ctr">
              <a:lnSpc>
                <a:spcPts val="4480"/>
              </a:lnSpc>
            </a:pPr>
            <a:r>
              <a:rPr lang="en-US" sz="3200" b="1" dirty="0">
                <a:solidFill>
                  <a:srgbClr val="FFFFFF"/>
                </a:solidFill>
                <a:latin typeface="Noto Sans JP Bold"/>
                <a:ea typeface="Noto Sans JP Bold"/>
                <a:cs typeface="Noto Sans JP Bold"/>
                <a:sym typeface="Noto Sans JP Bold"/>
              </a:rPr>
              <a:t>Logistics</a:t>
            </a:r>
          </a:p>
        </p:txBody>
      </p:sp>
      <p:sp>
        <p:nvSpPr>
          <p:cNvPr id="8" name="AutoShape 8"/>
          <p:cNvSpPr/>
          <p:nvPr/>
        </p:nvSpPr>
        <p:spPr>
          <a:xfrm flipV="1">
            <a:off x="4074242" y="5848350"/>
            <a:ext cx="10139516" cy="19050"/>
          </a:xfrm>
          <a:prstGeom prst="line">
            <a:avLst/>
          </a:prstGeom>
          <a:ln w="28575" cap="flat">
            <a:solidFill>
              <a:srgbClr val="5CDFE5"/>
            </a:solidFill>
            <a:prstDash val="solid"/>
            <a:headEnd type="none" w="sm" len="sm"/>
            <a:tailEnd type="none" w="sm" len="sm"/>
          </a:ln>
        </p:spPr>
      </p:sp>
      <p:sp>
        <p:nvSpPr>
          <p:cNvPr id="9" name="TextBox 9"/>
          <p:cNvSpPr txBox="1"/>
          <p:nvPr/>
        </p:nvSpPr>
        <p:spPr>
          <a:xfrm>
            <a:off x="1600200" y="4543742"/>
            <a:ext cx="15468600" cy="1078500"/>
          </a:xfrm>
          <a:prstGeom prst="rect">
            <a:avLst/>
          </a:prstGeom>
        </p:spPr>
        <p:txBody>
          <a:bodyPr wrap="square" lIns="0" tIns="0" rIns="0" bIns="0" rtlCol="0" anchor="t">
            <a:spAutoFit/>
          </a:bodyPr>
          <a:lstStyle/>
          <a:p>
            <a:pPr algn="ctr">
              <a:lnSpc>
                <a:spcPts val="8959"/>
              </a:lnSpc>
            </a:pPr>
            <a:r>
              <a:rPr lang="ja-JP" altLang="en-US" sz="6399" b="1" dirty="0">
                <a:solidFill>
                  <a:srgbClr val="545454"/>
                </a:solidFill>
                <a:latin typeface="Noto Sans JP Bold"/>
                <a:ea typeface="Noto Sans JP Bold"/>
                <a:cs typeface="Noto Sans JP Bold"/>
                <a:sym typeface="Noto Sans JP Bold"/>
              </a:rPr>
              <a:t>業務取組内容ご紹介</a:t>
            </a:r>
            <a:endParaRPr lang="en-US" sz="6399" b="1" dirty="0">
              <a:solidFill>
                <a:srgbClr val="545454"/>
              </a:solidFill>
              <a:latin typeface="Noto Sans JP Bold"/>
              <a:ea typeface="Noto Sans JP Bold"/>
              <a:cs typeface="Noto Sans JP Bold"/>
              <a:sym typeface="Noto Sans JP Bold"/>
            </a:endParaRPr>
          </a:p>
        </p:txBody>
      </p:sp>
      <p:sp>
        <p:nvSpPr>
          <p:cNvPr id="10" name="TextBox 10"/>
          <p:cNvSpPr txBox="1"/>
          <p:nvPr/>
        </p:nvSpPr>
        <p:spPr>
          <a:xfrm>
            <a:off x="5903635" y="7177820"/>
            <a:ext cx="6480730" cy="622935"/>
          </a:xfrm>
          <a:prstGeom prst="rect">
            <a:avLst/>
          </a:prstGeom>
        </p:spPr>
        <p:txBody>
          <a:bodyPr lIns="0" tIns="0" rIns="0" bIns="0" rtlCol="0" anchor="t">
            <a:spAutoFit/>
          </a:bodyPr>
          <a:lstStyle/>
          <a:p>
            <a:pPr algn="ctr">
              <a:lnSpc>
                <a:spcPts val="5040"/>
              </a:lnSpc>
            </a:pPr>
            <a:r>
              <a:rPr lang="en-US" altLang="ja-JP" sz="3600" b="1" dirty="0">
                <a:solidFill>
                  <a:srgbClr val="545454"/>
                </a:solidFill>
                <a:latin typeface="Noto Sans JP Bold"/>
                <a:ea typeface="Noto Sans JP Bold"/>
                <a:cs typeface="Noto Sans JP Bold"/>
                <a:sym typeface="Noto Sans JP Bold"/>
              </a:rPr>
              <a:t>Canon</a:t>
            </a:r>
            <a:r>
              <a:rPr lang="en-US" sz="3600" b="1" dirty="0">
                <a:solidFill>
                  <a:srgbClr val="545454"/>
                </a:solidFill>
                <a:latin typeface="Noto Sans JP Bold"/>
                <a:ea typeface="Noto Sans JP Bold"/>
                <a:cs typeface="Noto Sans JP Bold"/>
                <a:sym typeface="Noto Sans JP Bold"/>
              </a:rPr>
              <a:t> Inc.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8FA1E-CB7D-2D37-711D-7E35B7490B8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EB1DC55-55BD-538C-96A3-C951DCC963B2}"/>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E8E38851-837B-3280-BA9D-ADD354298730}"/>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C1181061-743D-A6A4-4742-E17CDF724DC1}"/>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1E4B2102-495B-BEB8-AED9-8BD90109F88F}"/>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8E77C24A-F9A5-7E14-3B45-20352D5B632F}"/>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取り組んでいるプロジェクト内容①</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10" name="TextBox 17">
            <a:extLst>
              <a:ext uri="{FF2B5EF4-FFF2-40B4-BE49-F238E27FC236}">
                <a16:creationId xmlns:a16="http://schemas.microsoft.com/office/drawing/2014/main" id="{7E93B1C4-E34C-03B3-6859-23CBC039A5F3}"/>
              </a:ext>
            </a:extLst>
          </p:cNvPr>
          <p:cNvSpPr txBox="1"/>
          <p:nvPr/>
        </p:nvSpPr>
        <p:spPr>
          <a:xfrm>
            <a:off x="675254" y="1466690"/>
            <a:ext cx="9078345" cy="492443"/>
          </a:xfrm>
          <a:prstGeom prst="rect">
            <a:avLst/>
          </a:prstGeom>
        </p:spPr>
        <p:txBody>
          <a:bodyPr wrap="square" lIns="0" tIns="0" rIns="0" bIns="0" rtlCol="0" anchor="ctr">
            <a:spAutoFit/>
          </a:bodyPr>
          <a:lstStyle/>
          <a:p>
            <a:r>
              <a:rPr lang="en-US" altLang="ja-JP" sz="3200" b="1" dirty="0">
                <a:solidFill>
                  <a:srgbClr val="545454"/>
                </a:solidFill>
                <a:latin typeface="Noto Sans JP Bold"/>
                <a:ea typeface="Noto Sans JP Bold"/>
                <a:cs typeface="Noto Sans JP Bold"/>
                <a:sym typeface="Noto Sans JP Bold"/>
              </a:rPr>
              <a:t>FCL</a:t>
            </a:r>
            <a:r>
              <a:rPr lang="ja-JP" altLang="en-US" sz="3200" b="1" dirty="0">
                <a:solidFill>
                  <a:srgbClr val="545454"/>
                </a:solidFill>
                <a:latin typeface="Noto Sans JP Bold"/>
                <a:ea typeface="Noto Sans JP Bold"/>
                <a:cs typeface="Noto Sans JP Bold"/>
                <a:sym typeface="Noto Sans JP Bold"/>
              </a:rPr>
              <a:t>運賃交渉データ</a:t>
            </a:r>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化　イメージ図③</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取組中</a:t>
            </a:r>
            <a:r>
              <a:rPr lang="en-US" altLang="ja-JP" sz="3200" b="1" dirty="0">
                <a:solidFill>
                  <a:srgbClr val="545454"/>
                </a:solidFill>
                <a:latin typeface="Noto Sans JP Bold"/>
                <a:ea typeface="Noto Sans JP Bold"/>
                <a:cs typeface="Noto Sans JP Bold"/>
                <a:sym typeface="Noto Sans JP Bold"/>
              </a:rPr>
              <a:t>)</a:t>
            </a:r>
            <a:endParaRPr lang="en-US" sz="3200" b="1" dirty="0">
              <a:solidFill>
                <a:srgbClr val="545454"/>
              </a:solidFill>
              <a:latin typeface="Noto Sans JP Bold"/>
              <a:ea typeface="Noto Sans JP Bold"/>
              <a:cs typeface="Noto Sans JP Bold"/>
              <a:sym typeface="Noto Sans JP Bold"/>
            </a:endParaRPr>
          </a:p>
        </p:txBody>
      </p:sp>
      <p:sp>
        <p:nvSpPr>
          <p:cNvPr id="6" name="正方形/長方形 5">
            <a:extLst>
              <a:ext uri="{FF2B5EF4-FFF2-40B4-BE49-F238E27FC236}">
                <a16:creationId xmlns:a16="http://schemas.microsoft.com/office/drawing/2014/main" id="{BF460C13-F8D2-9A54-560E-131040BB510C}"/>
              </a:ext>
            </a:extLst>
          </p:cNvPr>
          <p:cNvSpPr/>
          <p:nvPr/>
        </p:nvSpPr>
        <p:spPr>
          <a:xfrm>
            <a:off x="675254" y="2126900"/>
            <a:ext cx="17155546" cy="7467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⑨発着地別運賃規模</a:t>
            </a:r>
          </a:p>
        </p:txBody>
      </p:sp>
      <p:sp>
        <p:nvSpPr>
          <p:cNvPr id="7" name="楕円 6">
            <a:extLst>
              <a:ext uri="{FF2B5EF4-FFF2-40B4-BE49-F238E27FC236}">
                <a16:creationId xmlns:a16="http://schemas.microsoft.com/office/drawing/2014/main" id="{45889809-B702-A70A-5854-880911CC2BE2}"/>
              </a:ext>
            </a:extLst>
          </p:cNvPr>
          <p:cNvSpPr/>
          <p:nvPr/>
        </p:nvSpPr>
        <p:spPr>
          <a:xfrm>
            <a:off x="11125200" y="7204113"/>
            <a:ext cx="6711043" cy="2590798"/>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800" b="1" dirty="0">
                <a:solidFill>
                  <a:srgbClr val="545454"/>
                </a:solidFill>
                <a:latin typeface="Noto Sans JP Bold"/>
                <a:ea typeface="Noto Sans JP Bold"/>
                <a:cs typeface="Noto Sans JP Bold"/>
                <a:sym typeface="Noto Sans JP Bold"/>
              </a:rPr>
              <a:t>発着地別の運賃規模を可視化</a:t>
            </a:r>
            <a:endParaRPr lang="en-US" altLang="ja-JP" sz="2800" b="1" dirty="0">
              <a:solidFill>
                <a:srgbClr val="545454"/>
              </a:solidFill>
              <a:latin typeface="Noto Sans JP Bold"/>
              <a:ea typeface="Noto Sans JP Bold"/>
              <a:cs typeface="Noto Sans JP Bold"/>
              <a:sym typeface="Noto Sans JP Bold"/>
            </a:endParaRPr>
          </a:p>
          <a:p>
            <a:pPr algn="ctr"/>
            <a:r>
              <a:rPr kumimoji="1" lang="ja-JP" altLang="en-US" sz="2800" b="1" dirty="0">
                <a:solidFill>
                  <a:srgbClr val="545454"/>
                </a:solidFill>
                <a:latin typeface="Noto Sans JP Bold"/>
                <a:ea typeface="Noto Sans JP Bold"/>
                <a:sym typeface="Noto Sans JP Bold"/>
              </a:rPr>
              <a:t>運賃交渉の際に活用 </a:t>
            </a:r>
            <a:r>
              <a:rPr kumimoji="1" lang="en-US" altLang="ja-JP" sz="2800" b="1" dirty="0">
                <a:solidFill>
                  <a:srgbClr val="545454"/>
                </a:solidFill>
                <a:latin typeface="Noto Sans JP Bold"/>
                <a:ea typeface="Noto Sans JP Bold"/>
                <a:sym typeface="Noto Sans JP Bold"/>
              </a:rPr>
              <a:t>?</a:t>
            </a:r>
            <a:endParaRPr kumimoji="1" lang="ja-JP" altLang="en-US" sz="2800" dirty="0"/>
          </a:p>
        </p:txBody>
      </p:sp>
    </p:spTree>
    <p:extLst>
      <p:ext uri="{BB962C8B-B14F-4D97-AF65-F5344CB8AC3E}">
        <p14:creationId xmlns:p14="http://schemas.microsoft.com/office/powerpoint/2010/main" val="240807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DF866-A98F-9629-519B-3D363D7225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A602630-FD7F-4F8E-3C9B-2F67509F27BE}"/>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B63AC079-D6E4-C685-B6DC-92D40C07C50F}"/>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B74D2B34-96A3-62B0-7A08-F5575231EA61}"/>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28760DF7-0430-8822-5A78-C4BD24D6A1E1}"/>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75572320-2936-A3F4-8FCE-55B97621259A}"/>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取り組んでいるプロジェクト内容①</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10" name="TextBox 17">
            <a:extLst>
              <a:ext uri="{FF2B5EF4-FFF2-40B4-BE49-F238E27FC236}">
                <a16:creationId xmlns:a16="http://schemas.microsoft.com/office/drawing/2014/main" id="{343C5150-8317-FF08-E0CE-EE5F55C27672}"/>
              </a:ext>
            </a:extLst>
          </p:cNvPr>
          <p:cNvSpPr txBox="1"/>
          <p:nvPr/>
        </p:nvSpPr>
        <p:spPr>
          <a:xfrm>
            <a:off x="675254" y="1466690"/>
            <a:ext cx="9078345" cy="492443"/>
          </a:xfrm>
          <a:prstGeom prst="rect">
            <a:avLst/>
          </a:prstGeom>
        </p:spPr>
        <p:txBody>
          <a:bodyPr wrap="square" lIns="0" tIns="0" rIns="0" bIns="0" rtlCol="0" anchor="ctr">
            <a:spAutoFit/>
          </a:bodyPr>
          <a:lstStyle/>
          <a:p>
            <a:r>
              <a:rPr lang="en-US" altLang="ja-JP" sz="3200" b="1" dirty="0">
                <a:solidFill>
                  <a:srgbClr val="545454"/>
                </a:solidFill>
                <a:latin typeface="Noto Sans JP Bold"/>
                <a:ea typeface="Noto Sans JP Bold"/>
                <a:cs typeface="Noto Sans JP Bold"/>
                <a:sym typeface="Noto Sans JP Bold"/>
              </a:rPr>
              <a:t>FCL</a:t>
            </a:r>
            <a:r>
              <a:rPr lang="ja-JP" altLang="en-US" sz="3200" b="1" dirty="0">
                <a:solidFill>
                  <a:srgbClr val="545454"/>
                </a:solidFill>
                <a:latin typeface="Noto Sans JP Bold"/>
                <a:ea typeface="Noto Sans JP Bold"/>
                <a:cs typeface="Noto Sans JP Bold"/>
                <a:sym typeface="Noto Sans JP Bold"/>
              </a:rPr>
              <a:t>運賃交渉データ</a:t>
            </a:r>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化　イメージ図③</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取組中</a:t>
            </a:r>
            <a:r>
              <a:rPr lang="en-US" altLang="ja-JP" sz="3200" b="1" dirty="0">
                <a:solidFill>
                  <a:srgbClr val="545454"/>
                </a:solidFill>
                <a:latin typeface="Noto Sans JP Bold"/>
                <a:ea typeface="Noto Sans JP Bold"/>
                <a:cs typeface="Noto Sans JP Bold"/>
                <a:sym typeface="Noto Sans JP Bold"/>
              </a:rPr>
              <a:t>)</a:t>
            </a:r>
            <a:endParaRPr lang="en-US" sz="3200" b="1" dirty="0">
              <a:solidFill>
                <a:srgbClr val="545454"/>
              </a:solidFill>
              <a:latin typeface="Noto Sans JP Bold"/>
              <a:ea typeface="Noto Sans JP Bold"/>
              <a:cs typeface="Noto Sans JP Bold"/>
              <a:sym typeface="Noto Sans JP Bold"/>
            </a:endParaRPr>
          </a:p>
        </p:txBody>
      </p:sp>
      <p:sp>
        <p:nvSpPr>
          <p:cNvPr id="6" name="正方形/長方形 5">
            <a:extLst>
              <a:ext uri="{FF2B5EF4-FFF2-40B4-BE49-F238E27FC236}">
                <a16:creationId xmlns:a16="http://schemas.microsoft.com/office/drawing/2014/main" id="{8321652D-2911-B079-3780-B3BC0C7D9A40}"/>
              </a:ext>
            </a:extLst>
          </p:cNvPr>
          <p:cNvSpPr/>
          <p:nvPr/>
        </p:nvSpPr>
        <p:spPr>
          <a:xfrm>
            <a:off x="675254" y="2126900"/>
            <a:ext cx="17155546" cy="7467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①時系列レート推移</a:t>
            </a:r>
          </a:p>
        </p:txBody>
      </p:sp>
      <p:sp>
        <p:nvSpPr>
          <p:cNvPr id="7" name="楕円 6">
            <a:extLst>
              <a:ext uri="{FF2B5EF4-FFF2-40B4-BE49-F238E27FC236}">
                <a16:creationId xmlns:a16="http://schemas.microsoft.com/office/drawing/2014/main" id="{457ACF99-34E0-923D-BC6B-A6F5720EBB26}"/>
              </a:ext>
            </a:extLst>
          </p:cNvPr>
          <p:cNvSpPr/>
          <p:nvPr/>
        </p:nvSpPr>
        <p:spPr>
          <a:xfrm>
            <a:off x="11125200" y="7204113"/>
            <a:ext cx="6711043" cy="2590798"/>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800" b="1" dirty="0">
                <a:solidFill>
                  <a:srgbClr val="545454"/>
                </a:solidFill>
                <a:latin typeface="Noto Sans JP Bold"/>
                <a:ea typeface="Noto Sans JP Bold"/>
                <a:cs typeface="Noto Sans JP Bold"/>
                <a:sym typeface="Noto Sans JP Bold"/>
              </a:rPr>
              <a:t>過去データ分析</a:t>
            </a:r>
            <a:endParaRPr lang="en-US" altLang="ja-JP" sz="2800" b="1" dirty="0">
              <a:solidFill>
                <a:srgbClr val="545454"/>
              </a:solidFill>
              <a:latin typeface="Noto Sans JP Bold"/>
              <a:ea typeface="Noto Sans JP Bold"/>
              <a:cs typeface="Noto Sans JP Bold"/>
              <a:sym typeface="Noto Sans JP Bold"/>
            </a:endParaRPr>
          </a:p>
          <a:p>
            <a:pPr algn="ctr"/>
            <a:r>
              <a:rPr kumimoji="1" lang="ja-JP" altLang="en-US" sz="2800" b="1" dirty="0">
                <a:solidFill>
                  <a:srgbClr val="545454"/>
                </a:solidFill>
                <a:latin typeface="Noto Sans JP Bold"/>
                <a:ea typeface="Noto Sans JP Bold"/>
                <a:sym typeface="Noto Sans JP Bold"/>
              </a:rPr>
              <a:t>データの加工の手間削減</a:t>
            </a:r>
            <a:endParaRPr kumimoji="1" lang="ja-JP" altLang="en-US" sz="2800" dirty="0"/>
          </a:p>
        </p:txBody>
      </p:sp>
    </p:spTree>
    <p:extLst>
      <p:ext uri="{BB962C8B-B14F-4D97-AF65-F5344CB8AC3E}">
        <p14:creationId xmlns:p14="http://schemas.microsoft.com/office/powerpoint/2010/main" val="413417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C5392-861A-B642-8593-EF2EC928A8E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8E9910E-F2CB-E35B-4BEF-22A4349BBD44}"/>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9D307AA1-C4F0-F18B-4331-008F1D793871}"/>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C37FF8B4-FD2E-04D1-ED43-A0911CBBB4AA}"/>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0B8BF3A5-DE45-4AA9-EC5E-EC6910983198}"/>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A03BC693-4FE9-9148-1630-E0D473FCC91B}"/>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取り組んでいるプロジェクト内容②</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10" name="TextBox 17">
            <a:extLst>
              <a:ext uri="{FF2B5EF4-FFF2-40B4-BE49-F238E27FC236}">
                <a16:creationId xmlns:a16="http://schemas.microsoft.com/office/drawing/2014/main" id="{3F8558CD-4798-A6E8-AD3F-F554CDD7FF36}"/>
              </a:ext>
            </a:extLst>
          </p:cNvPr>
          <p:cNvSpPr txBox="1"/>
          <p:nvPr/>
        </p:nvSpPr>
        <p:spPr>
          <a:xfrm>
            <a:off x="675254" y="1466690"/>
            <a:ext cx="6487545" cy="492443"/>
          </a:xfrm>
          <a:prstGeom prst="rect">
            <a:avLst/>
          </a:prstGeom>
        </p:spPr>
        <p:txBody>
          <a:bodyPr wrap="square" lIns="0" tIns="0" rIns="0" bIns="0" rtlCol="0" anchor="ctr">
            <a:spAutoFit/>
          </a:bodyPr>
          <a:lstStyle/>
          <a:p>
            <a:r>
              <a:rPr lang="ja-JP" altLang="en-US" sz="3200" b="1" dirty="0">
                <a:solidFill>
                  <a:srgbClr val="004EAE"/>
                </a:solidFill>
                <a:latin typeface="Noto Sans JP Bold"/>
                <a:ea typeface="Noto Sans JP Bold"/>
                <a:cs typeface="Noto Sans JP Bold"/>
                <a:sym typeface="Noto Sans JP Bold"/>
              </a:rPr>
              <a:t>国内トラック</a:t>
            </a:r>
            <a:r>
              <a:rPr lang="ja-JP" altLang="en-US" sz="3200" b="1" dirty="0">
                <a:solidFill>
                  <a:srgbClr val="545454"/>
                </a:solidFill>
                <a:latin typeface="Noto Sans JP Bold"/>
                <a:ea typeface="Noto Sans JP Bold"/>
                <a:cs typeface="Noto Sans JP Bold"/>
                <a:sym typeface="Noto Sans JP Bold"/>
              </a:rPr>
              <a:t>運賃交渉データ</a:t>
            </a:r>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化</a:t>
            </a:r>
            <a:endParaRPr lang="en-US" sz="3200" b="1" dirty="0">
              <a:solidFill>
                <a:srgbClr val="545454"/>
              </a:solidFill>
              <a:latin typeface="Noto Sans JP Bold"/>
              <a:ea typeface="Noto Sans JP Bold"/>
              <a:cs typeface="Noto Sans JP Bold"/>
              <a:sym typeface="Noto Sans JP Bold"/>
            </a:endParaRPr>
          </a:p>
        </p:txBody>
      </p:sp>
      <p:sp>
        <p:nvSpPr>
          <p:cNvPr id="13" name="Freeform 18">
            <a:extLst>
              <a:ext uri="{FF2B5EF4-FFF2-40B4-BE49-F238E27FC236}">
                <a16:creationId xmlns:a16="http://schemas.microsoft.com/office/drawing/2014/main" id="{B855BA40-273E-38C8-DDC7-B8AFCA52D902}"/>
              </a:ext>
            </a:extLst>
          </p:cNvPr>
          <p:cNvSpPr/>
          <p:nvPr/>
        </p:nvSpPr>
        <p:spPr>
          <a:xfrm>
            <a:off x="687280" y="2334073"/>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15" name="TextBox 19">
            <a:extLst>
              <a:ext uri="{FF2B5EF4-FFF2-40B4-BE49-F238E27FC236}">
                <a16:creationId xmlns:a16="http://schemas.microsoft.com/office/drawing/2014/main" id="{A1E7F131-24C4-BDD0-1D5C-B49BB268DE30}"/>
              </a:ext>
            </a:extLst>
          </p:cNvPr>
          <p:cNvSpPr txBox="1"/>
          <p:nvPr/>
        </p:nvSpPr>
        <p:spPr>
          <a:xfrm>
            <a:off x="670951" y="2381480"/>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目的</a:t>
            </a:r>
            <a:endParaRPr lang="en-US" sz="2800" b="1" dirty="0">
              <a:solidFill>
                <a:srgbClr val="FFFFFF"/>
              </a:solidFill>
              <a:latin typeface="Noto Sans JP Bold"/>
              <a:ea typeface="Noto Sans JP Bold"/>
              <a:cs typeface="Noto Sans JP Bold"/>
              <a:sym typeface="Noto Sans JP Bold"/>
            </a:endParaRPr>
          </a:p>
        </p:txBody>
      </p:sp>
      <p:sp>
        <p:nvSpPr>
          <p:cNvPr id="16" name="TextBox 17">
            <a:extLst>
              <a:ext uri="{FF2B5EF4-FFF2-40B4-BE49-F238E27FC236}">
                <a16:creationId xmlns:a16="http://schemas.microsoft.com/office/drawing/2014/main" id="{A598E5D9-9A42-51A5-8400-DB5472276218}"/>
              </a:ext>
            </a:extLst>
          </p:cNvPr>
          <p:cNvSpPr txBox="1"/>
          <p:nvPr/>
        </p:nvSpPr>
        <p:spPr>
          <a:xfrm>
            <a:off x="692723" y="5957646"/>
            <a:ext cx="16572020" cy="1723549"/>
          </a:xfrm>
          <a:prstGeom prst="rect">
            <a:avLst/>
          </a:prstGeom>
        </p:spPr>
        <p:txBody>
          <a:bodyPr wrap="square" lIns="0" tIns="0" rIns="0" bIns="0" rtlCol="0" anchor="ctr">
            <a:spAutoFit/>
          </a:bodyPr>
          <a:lstStyle/>
          <a:p>
            <a:r>
              <a:rPr lang="ja-JP" altLang="en-US" sz="2800" b="1" dirty="0">
                <a:solidFill>
                  <a:srgbClr val="545454"/>
                </a:solidFill>
                <a:latin typeface="Noto Sans JP Bold"/>
                <a:ea typeface="Noto Sans JP Bold"/>
                <a:cs typeface="Noto Sans JP Bold"/>
                <a:sym typeface="Noto Sans JP Bold"/>
              </a:rPr>
              <a:t>過去</a:t>
            </a:r>
            <a:r>
              <a:rPr lang="ja-JP" altLang="en-US" sz="2800" b="1" dirty="0">
                <a:solidFill>
                  <a:srgbClr val="004EAE"/>
                </a:solidFill>
                <a:latin typeface="Noto Sans JP Bold"/>
                <a:ea typeface="Noto Sans JP Bold"/>
                <a:cs typeface="Noto Sans JP Bold"/>
                <a:sym typeface="Noto Sans JP Bold"/>
              </a:rPr>
              <a:t>蓄積された運賃交渉データ</a:t>
            </a:r>
            <a:r>
              <a:rPr lang="ja-JP" altLang="en-US" sz="2800" b="1" dirty="0">
                <a:solidFill>
                  <a:srgbClr val="545454"/>
                </a:solidFill>
                <a:latin typeface="Noto Sans JP Bold"/>
                <a:ea typeface="Noto Sans JP Bold"/>
                <a:cs typeface="Noto Sans JP Bold"/>
                <a:sym typeface="Noto Sans JP Bold"/>
              </a:rPr>
              <a:t>＋</a:t>
            </a:r>
            <a:r>
              <a:rPr lang="en-US" altLang="ja-JP" sz="2800" b="1" dirty="0">
                <a:solidFill>
                  <a:srgbClr val="545454"/>
                </a:solidFill>
                <a:latin typeface="Noto Sans JP Bold"/>
                <a:ea typeface="Noto Sans JP Bold"/>
                <a:cs typeface="Noto Sans JP Bold"/>
                <a:sym typeface="Noto Sans JP Bold"/>
              </a:rPr>
              <a:t>α</a:t>
            </a:r>
            <a:r>
              <a:rPr lang="en-US" altLang="ja-JP" sz="2000" b="1" dirty="0">
                <a:solidFill>
                  <a:srgbClr val="545454"/>
                </a:solidFill>
                <a:latin typeface="Noto Sans JP Bold"/>
                <a:ea typeface="Noto Sans JP Bold"/>
                <a:cs typeface="Noto Sans JP Bold"/>
                <a:sym typeface="Noto Sans JP Bold"/>
              </a:rPr>
              <a:t>(</a:t>
            </a:r>
            <a:r>
              <a:rPr lang="ja-JP" altLang="en-US" sz="2000" b="1" dirty="0">
                <a:solidFill>
                  <a:srgbClr val="545454"/>
                </a:solidFill>
                <a:latin typeface="Noto Sans JP Bold"/>
                <a:ea typeface="Noto Sans JP Bold"/>
                <a:cs typeface="Noto Sans JP Bold"/>
                <a:sym typeface="Noto Sans JP Bold"/>
              </a:rPr>
              <a:t>市況データなど</a:t>
            </a:r>
            <a:r>
              <a:rPr lang="en-US" altLang="ja-JP" sz="2000" b="1" dirty="0">
                <a:solidFill>
                  <a:srgbClr val="545454"/>
                </a:solidFill>
                <a:latin typeface="Noto Sans JP Bold"/>
                <a:ea typeface="Noto Sans JP Bold"/>
                <a:cs typeface="Noto Sans JP Bold"/>
                <a:sym typeface="Noto Sans JP Bold"/>
              </a:rPr>
              <a:t>)</a:t>
            </a:r>
            <a:r>
              <a:rPr lang="ja-JP" altLang="en-US" sz="2800" b="1" dirty="0">
                <a:solidFill>
                  <a:srgbClr val="545454"/>
                </a:solidFill>
                <a:latin typeface="Noto Sans JP Bold"/>
                <a:ea typeface="Noto Sans JP Bold"/>
                <a:cs typeface="Noto Sans JP Bold"/>
                <a:sym typeface="Noto Sans JP Bold"/>
              </a:rPr>
              <a:t>を基に</a:t>
            </a:r>
            <a:endParaRPr lang="en-US" altLang="ja-JP" sz="2800" b="1" dirty="0">
              <a:solidFill>
                <a:srgbClr val="545454"/>
              </a:solidFill>
              <a:latin typeface="Noto Sans JP Bold"/>
              <a:ea typeface="Noto Sans JP Bold"/>
              <a:cs typeface="Noto Sans JP Bold"/>
              <a:sym typeface="Noto Sans JP Bold"/>
            </a:endParaRPr>
          </a:p>
          <a:p>
            <a:r>
              <a:rPr lang="en-US" altLang="ja-JP" sz="2800" b="1" dirty="0">
                <a:solidFill>
                  <a:srgbClr val="004EAE"/>
                </a:solidFill>
                <a:latin typeface="Noto Sans JP Bold"/>
                <a:ea typeface="Noto Sans JP Bold"/>
                <a:cs typeface="Noto Sans JP Bold"/>
                <a:sym typeface="Noto Sans JP Bold"/>
              </a:rPr>
              <a:t>Tableau</a:t>
            </a:r>
            <a:r>
              <a:rPr lang="ja-JP" altLang="en-US" sz="2800" b="1" dirty="0">
                <a:solidFill>
                  <a:srgbClr val="545454"/>
                </a:solidFill>
                <a:latin typeface="Noto Sans JP Bold"/>
                <a:ea typeface="Noto Sans JP Bold"/>
                <a:cs typeface="Noto Sans JP Bold"/>
                <a:sym typeface="Noto Sans JP Bold"/>
              </a:rPr>
              <a:t>でデータを</a:t>
            </a:r>
            <a:r>
              <a:rPr lang="ja-JP" altLang="en-US" sz="2800" b="1" dirty="0">
                <a:solidFill>
                  <a:srgbClr val="004EAE"/>
                </a:solidFill>
                <a:latin typeface="Noto Sans JP Bold"/>
                <a:ea typeface="Noto Sans JP Bold"/>
                <a:cs typeface="Noto Sans JP Bold"/>
                <a:sym typeface="Noto Sans JP Bold"/>
              </a:rPr>
              <a:t>可視化</a:t>
            </a:r>
            <a:endParaRPr lang="en-US" altLang="ja-JP" sz="2800" b="1" dirty="0">
              <a:solidFill>
                <a:srgbClr val="004EAE"/>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多角的な視点でデータを可視化、またシミュレーションを可能にすることにより</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運賃交渉の際に活用する</a:t>
            </a:r>
            <a:endParaRPr lang="en-US" sz="2800" b="1" dirty="0">
              <a:solidFill>
                <a:srgbClr val="545454"/>
              </a:solidFill>
              <a:latin typeface="Noto Sans JP Bold"/>
              <a:ea typeface="Noto Sans JP Bold"/>
              <a:cs typeface="Noto Sans JP Bold"/>
              <a:sym typeface="Noto Sans JP Bold"/>
            </a:endParaRPr>
          </a:p>
        </p:txBody>
      </p:sp>
      <p:sp>
        <p:nvSpPr>
          <p:cNvPr id="17" name="TextBox 17">
            <a:extLst>
              <a:ext uri="{FF2B5EF4-FFF2-40B4-BE49-F238E27FC236}">
                <a16:creationId xmlns:a16="http://schemas.microsoft.com/office/drawing/2014/main" id="{F683D679-B073-72F6-64E2-8F0CA30E2227}"/>
              </a:ext>
            </a:extLst>
          </p:cNvPr>
          <p:cNvSpPr txBox="1"/>
          <p:nvPr/>
        </p:nvSpPr>
        <p:spPr>
          <a:xfrm>
            <a:off x="692723" y="3306717"/>
            <a:ext cx="16572020" cy="861774"/>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運賃交渉</a:t>
            </a:r>
            <a:r>
              <a:rPr lang="ja-JP" altLang="en-US" sz="2800" b="1" dirty="0">
                <a:solidFill>
                  <a:srgbClr val="545454"/>
                </a:solidFill>
                <a:latin typeface="Noto Sans JP Bold"/>
                <a:ea typeface="Noto Sans JP Bold"/>
                <a:cs typeface="Noto Sans JP Bold"/>
                <a:sym typeface="Noto Sans JP Bold"/>
              </a:rPr>
              <a:t>の際に</a:t>
            </a:r>
            <a:r>
              <a:rPr lang="ja-JP" altLang="en-US" sz="2800" b="1" dirty="0">
                <a:solidFill>
                  <a:srgbClr val="004EAE"/>
                </a:solidFill>
                <a:latin typeface="Noto Sans JP Bold"/>
                <a:ea typeface="Noto Sans JP Bold"/>
                <a:cs typeface="Noto Sans JP Bold"/>
                <a:sym typeface="Noto Sans JP Bold"/>
              </a:rPr>
              <a:t>判断拡充資料</a:t>
            </a:r>
            <a:r>
              <a:rPr lang="ja-JP" altLang="en-US" sz="2800" b="1" dirty="0">
                <a:solidFill>
                  <a:srgbClr val="545454"/>
                </a:solidFill>
                <a:latin typeface="Noto Sans JP Bold"/>
                <a:ea typeface="Noto Sans JP Bold"/>
                <a:cs typeface="Noto Sans JP Bold"/>
                <a:sym typeface="Noto Sans JP Bold"/>
              </a:rPr>
              <a:t>として活用する ＆ </a:t>
            </a:r>
            <a:r>
              <a:rPr lang="ja-JP" altLang="en-US" sz="2800" b="1" dirty="0">
                <a:solidFill>
                  <a:srgbClr val="004EAE"/>
                </a:solidFill>
                <a:latin typeface="Noto Sans JP Bold"/>
                <a:ea typeface="Noto Sans JP Bold"/>
                <a:cs typeface="Noto Sans JP Bold"/>
                <a:sym typeface="Noto Sans JP Bold"/>
              </a:rPr>
              <a:t>データ加工の手間削減</a:t>
            </a:r>
            <a:endParaRPr lang="en-US" altLang="ja-JP" sz="2800" b="1" dirty="0">
              <a:solidFill>
                <a:srgbClr val="004EAE"/>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提示運賃の妥当性分析・最適船社の選定分析 ／ 過去実績データの分析</a:t>
            </a:r>
            <a:endParaRPr lang="en-US" sz="2800" b="1" dirty="0">
              <a:solidFill>
                <a:srgbClr val="545454"/>
              </a:solidFill>
              <a:latin typeface="Noto Sans JP Bold"/>
              <a:ea typeface="Noto Sans JP Bold"/>
              <a:cs typeface="Noto Sans JP Bold"/>
              <a:sym typeface="Noto Sans JP Bold"/>
            </a:endParaRPr>
          </a:p>
        </p:txBody>
      </p:sp>
      <p:sp>
        <p:nvSpPr>
          <p:cNvPr id="19" name="Freeform 18">
            <a:extLst>
              <a:ext uri="{FF2B5EF4-FFF2-40B4-BE49-F238E27FC236}">
                <a16:creationId xmlns:a16="http://schemas.microsoft.com/office/drawing/2014/main" id="{E9C5BE1B-EA0E-52FF-761C-AD3A29580197}"/>
              </a:ext>
            </a:extLst>
          </p:cNvPr>
          <p:cNvSpPr/>
          <p:nvPr/>
        </p:nvSpPr>
        <p:spPr>
          <a:xfrm>
            <a:off x="687280" y="4898612"/>
            <a:ext cx="18273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22" name="TextBox 19">
            <a:extLst>
              <a:ext uri="{FF2B5EF4-FFF2-40B4-BE49-F238E27FC236}">
                <a16:creationId xmlns:a16="http://schemas.microsoft.com/office/drawing/2014/main" id="{BDF75CFB-A56F-437F-DA72-93FC87ECAB14}"/>
              </a:ext>
            </a:extLst>
          </p:cNvPr>
          <p:cNvSpPr txBox="1"/>
          <p:nvPr/>
        </p:nvSpPr>
        <p:spPr>
          <a:xfrm>
            <a:off x="670950" y="4946019"/>
            <a:ext cx="1827319"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作成検討</a:t>
            </a:r>
            <a:endParaRPr lang="en-US" sz="2800" b="1" dirty="0">
              <a:solidFill>
                <a:srgbClr val="FFFFFF"/>
              </a:solidFill>
              <a:latin typeface="Noto Sans JP Bold"/>
              <a:ea typeface="Noto Sans JP Bold"/>
              <a:cs typeface="Noto Sans JP Bold"/>
              <a:sym typeface="Noto Sans JP Bold"/>
            </a:endParaRPr>
          </a:p>
        </p:txBody>
      </p:sp>
      <p:sp>
        <p:nvSpPr>
          <p:cNvPr id="23" name="テキスト ボックス 22">
            <a:extLst>
              <a:ext uri="{FF2B5EF4-FFF2-40B4-BE49-F238E27FC236}">
                <a16:creationId xmlns:a16="http://schemas.microsoft.com/office/drawing/2014/main" id="{17DC969A-92BA-B067-CD7D-F11C0FFAF7D8}"/>
              </a:ext>
            </a:extLst>
          </p:cNvPr>
          <p:cNvSpPr txBox="1"/>
          <p:nvPr/>
        </p:nvSpPr>
        <p:spPr>
          <a:xfrm>
            <a:off x="670950" y="9277350"/>
            <a:ext cx="12816450" cy="400110"/>
          </a:xfrm>
          <a:prstGeom prst="rect">
            <a:avLst/>
          </a:prstGeom>
          <a:noFill/>
        </p:spPr>
        <p:txBody>
          <a:bodyPr wrap="square">
            <a:spAutoFit/>
          </a:bodyPr>
          <a:lstStyle/>
          <a:p>
            <a:r>
              <a:rPr lang="en-US" altLang="ja-JP" sz="2000" dirty="0">
                <a:solidFill>
                  <a:srgbClr val="545454"/>
                </a:solidFill>
                <a:latin typeface="Noto Sans JP Bold" panose="020B0800000000000000" pitchFamily="34" charset="-128"/>
                <a:ea typeface="Noto Sans JP Bold" panose="020B0800000000000000" pitchFamily="34" charset="-128"/>
              </a:rPr>
              <a:t>BI</a:t>
            </a:r>
            <a:r>
              <a:rPr lang="ja-JP" altLang="en-US" sz="2000" dirty="0">
                <a:solidFill>
                  <a:srgbClr val="545454"/>
                </a:solidFill>
                <a:latin typeface="Noto Sans JP Bold" panose="020B0800000000000000" pitchFamily="34" charset="-128"/>
                <a:ea typeface="Noto Sans JP Bold" panose="020B0800000000000000" pitchFamily="34" charset="-128"/>
              </a:rPr>
              <a:t>化・・データを視覚的に分析・可視化できる</a:t>
            </a:r>
            <a:r>
              <a:rPr lang="en-US" altLang="ja-JP" sz="2000" dirty="0">
                <a:solidFill>
                  <a:srgbClr val="545454"/>
                </a:solidFill>
                <a:latin typeface="Noto Sans JP Bold" panose="020B0800000000000000" pitchFamily="34" charset="-128"/>
                <a:ea typeface="Noto Sans JP Bold" panose="020B0800000000000000" pitchFamily="34" charset="-128"/>
              </a:rPr>
              <a:t>BI</a:t>
            </a:r>
            <a:r>
              <a:rPr lang="ja-JP" altLang="en-US" sz="2000" dirty="0">
                <a:solidFill>
                  <a:srgbClr val="545454"/>
                </a:solidFill>
                <a:latin typeface="Noto Sans JP Bold" panose="020B0800000000000000" pitchFamily="34" charset="-128"/>
                <a:ea typeface="Noto Sans JP Bold" panose="020B0800000000000000" pitchFamily="34" charset="-128"/>
              </a:rPr>
              <a:t>（</a:t>
            </a:r>
            <a:r>
              <a:rPr lang="en-US" altLang="ja-JP" sz="2000" dirty="0">
                <a:solidFill>
                  <a:srgbClr val="545454"/>
                </a:solidFill>
                <a:latin typeface="Noto Sans JP Bold" panose="020B0800000000000000" pitchFamily="34" charset="-128"/>
                <a:ea typeface="Noto Sans JP Bold" panose="020B0800000000000000" pitchFamily="34" charset="-128"/>
              </a:rPr>
              <a:t>Business Intelligence</a:t>
            </a:r>
            <a:r>
              <a:rPr lang="ja-JP" altLang="en-US" sz="2000" dirty="0">
                <a:solidFill>
                  <a:srgbClr val="545454"/>
                </a:solidFill>
                <a:latin typeface="Noto Sans JP Bold" panose="020B0800000000000000" pitchFamily="34" charset="-128"/>
                <a:ea typeface="Noto Sans JP Bold" panose="020B0800000000000000" pitchFamily="34" charset="-128"/>
              </a:rPr>
              <a:t>）ツールの一つ</a:t>
            </a:r>
          </a:p>
        </p:txBody>
      </p:sp>
    </p:spTree>
    <p:extLst>
      <p:ext uri="{BB962C8B-B14F-4D97-AF65-F5344CB8AC3E}">
        <p14:creationId xmlns:p14="http://schemas.microsoft.com/office/powerpoint/2010/main" val="779022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AA18A-A1F3-01DD-E964-47E9E6B2795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B82B5E7-6152-FBDB-7C46-10031576D16A}"/>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9F074180-6088-976A-87BE-4E6B4BC890CB}"/>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FEEA918A-D324-2603-C632-F8C8B1F06D69}"/>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BA8D5142-8C26-6541-E4EB-8C7538EEBCB5}"/>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587245B9-E84F-614D-818F-0910A55290D8}"/>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取り組んでいるプロジェクト内容②</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6" name="TextBox 17">
            <a:extLst>
              <a:ext uri="{FF2B5EF4-FFF2-40B4-BE49-F238E27FC236}">
                <a16:creationId xmlns:a16="http://schemas.microsoft.com/office/drawing/2014/main" id="{3BFD3FBB-E78E-D14B-4B4C-F2531EE330A8}"/>
              </a:ext>
            </a:extLst>
          </p:cNvPr>
          <p:cNvSpPr txBox="1"/>
          <p:nvPr/>
        </p:nvSpPr>
        <p:spPr>
          <a:xfrm>
            <a:off x="675254" y="1466690"/>
            <a:ext cx="10373746"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国内トラック運賃交渉データ</a:t>
            </a:r>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化　取込データ検討中</a:t>
            </a:r>
            <a:endParaRPr lang="en-US" sz="3200" b="1" dirty="0">
              <a:solidFill>
                <a:srgbClr val="545454"/>
              </a:solidFill>
              <a:latin typeface="Noto Sans JP Bold"/>
              <a:ea typeface="Noto Sans JP Bold"/>
              <a:cs typeface="Noto Sans JP Bold"/>
              <a:sym typeface="Noto Sans JP Bold"/>
            </a:endParaRPr>
          </a:p>
        </p:txBody>
      </p:sp>
      <p:sp>
        <p:nvSpPr>
          <p:cNvPr id="7" name="正方形/長方形 6">
            <a:extLst>
              <a:ext uri="{FF2B5EF4-FFF2-40B4-BE49-F238E27FC236}">
                <a16:creationId xmlns:a16="http://schemas.microsoft.com/office/drawing/2014/main" id="{02D6B396-47FE-E902-1AC7-F57B2BE18EEE}"/>
              </a:ext>
            </a:extLst>
          </p:cNvPr>
          <p:cNvSpPr/>
          <p:nvPr/>
        </p:nvSpPr>
        <p:spPr>
          <a:xfrm>
            <a:off x="675254" y="2126900"/>
            <a:ext cx="17155546" cy="7467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取り込みデータ検討表</a:t>
            </a:r>
          </a:p>
        </p:txBody>
      </p:sp>
    </p:spTree>
    <p:extLst>
      <p:ext uri="{BB962C8B-B14F-4D97-AF65-F5344CB8AC3E}">
        <p14:creationId xmlns:p14="http://schemas.microsoft.com/office/powerpoint/2010/main" val="3745732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E46DA-D06F-852B-7EAF-0352C9C8D38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50800DC-D6C5-AD55-699C-CEC02F930F8E}"/>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43389276-0D4D-479A-F1D1-F48C99669D1E}"/>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6723E763-A70D-5832-EACF-9FE066A7B886}"/>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0ECD4084-E358-64FC-A769-311EB2A8DA04}"/>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3FB0DBB8-B56C-4227-157E-FA3582CAE866}"/>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取り組んでいるプロジェクト内容③</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13" name="Freeform 18">
            <a:extLst>
              <a:ext uri="{FF2B5EF4-FFF2-40B4-BE49-F238E27FC236}">
                <a16:creationId xmlns:a16="http://schemas.microsoft.com/office/drawing/2014/main" id="{B61FDA3B-6FA8-28BD-BFF2-53D5E5599AAA}"/>
              </a:ext>
            </a:extLst>
          </p:cNvPr>
          <p:cNvSpPr/>
          <p:nvPr/>
        </p:nvSpPr>
        <p:spPr>
          <a:xfrm>
            <a:off x="654623" y="2416172"/>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15" name="TextBox 19">
            <a:extLst>
              <a:ext uri="{FF2B5EF4-FFF2-40B4-BE49-F238E27FC236}">
                <a16:creationId xmlns:a16="http://schemas.microsoft.com/office/drawing/2014/main" id="{547A072F-D0F0-F6D1-6E85-CA642D0D4A28}"/>
              </a:ext>
            </a:extLst>
          </p:cNvPr>
          <p:cNvSpPr txBox="1"/>
          <p:nvPr/>
        </p:nvSpPr>
        <p:spPr>
          <a:xfrm>
            <a:off x="638294" y="2463579"/>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目的</a:t>
            </a:r>
            <a:endParaRPr lang="en-US" sz="2800" b="1" dirty="0">
              <a:solidFill>
                <a:srgbClr val="FFFFFF"/>
              </a:solidFill>
              <a:latin typeface="Noto Sans JP Bold"/>
              <a:ea typeface="Noto Sans JP Bold"/>
              <a:cs typeface="Noto Sans JP Bold"/>
              <a:sym typeface="Noto Sans JP Bold"/>
            </a:endParaRPr>
          </a:p>
        </p:txBody>
      </p:sp>
      <p:sp>
        <p:nvSpPr>
          <p:cNvPr id="16" name="TextBox 17">
            <a:extLst>
              <a:ext uri="{FF2B5EF4-FFF2-40B4-BE49-F238E27FC236}">
                <a16:creationId xmlns:a16="http://schemas.microsoft.com/office/drawing/2014/main" id="{C88C4CEC-8DCE-6BED-9675-5618F8BD2D24}"/>
              </a:ext>
            </a:extLst>
          </p:cNvPr>
          <p:cNvSpPr txBox="1"/>
          <p:nvPr/>
        </p:nvSpPr>
        <p:spPr>
          <a:xfrm>
            <a:off x="660066" y="6036863"/>
            <a:ext cx="10236534" cy="1292662"/>
          </a:xfrm>
          <a:prstGeom prst="rect">
            <a:avLst/>
          </a:prstGeom>
        </p:spPr>
        <p:txBody>
          <a:bodyPr wrap="square" lIns="0" tIns="0" rIns="0" bIns="0" rtlCol="0" anchor="ctr">
            <a:spAutoFit/>
          </a:bodyPr>
          <a:lstStyle/>
          <a:p>
            <a:r>
              <a:rPr lang="ja-JP" altLang="en-US" sz="2800" b="1" dirty="0">
                <a:solidFill>
                  <a:srgbClr val="545454"/>
                </a:solidFill>
                <a:latin typeface="Noto Sans JP Bold"/>
                <a:ea typeface="Noto Sans JP Bold"/>
                <a:cs typeface="Noto Sans JP Bold"/>
                <a:sym typeface="Noto Sans JP Bold"/>
              </a:rPr>
              <a:t>国交省が提示している</a:t>
            </a:r>
            <a:r>
              <a:rPr lang="en-US" altLang="ja-JP" sz="2800" b="1" dirty="0">
                <a:solidFill>
                  <a:srgbClr val="545454"/>
                </a:solidFill>
                <a:latin typeface="Noto Sans JP Bold"/>
                <a:ea typeface="Noto Sans JP Bold"/>
                <a:cs typeface="Noto Sans JP Bold"/>
                <a:sym typeface="Noto Sans JP Bold"/>
              </a:rPr>
              <a:t>”</a:t>
            </a:r>
            <a:r>
              <a:rPr lang="ja-JP" altLang="en-US" sz="2800" b="1" dirty="0">
                <a:solidFill>
                  <a:srgbClr val="004EAE"/>
                </a:solidFill>
                <a:latin typeface="Noto Sans JP Bold"/>
                <a:ea typeface="Noto Sans JP Bold"/>
                <a:cs typeface="Noto Sans JP Bold"/>
                <a:sym typeface="Noto Sans JP Bold"/>
              </a:rPr>
              <a:t>標準的な運賃</a:t>
            </a:r>
            <a:r>
              <a:rPr lang="en-US" altLang="ja-JP" sz="2800" b="1" dirty="0">
                <a:solidFill>
                  <a:srgbClr val="545454"/>
                </a:solidFill>
                <a:latin typeface="Noto Sans JP Bold"/>
                <a:ea typeface="Noto Sans JP Bold"/>
                <a:cs typeface="Noto Sans JP Bold"/>
                <a:sym typeface="Noto Sans JP Bold"/>
              </a:rPr>
              <a:t>”</a:t>
            </a:r>
            <a:r>
              <a:rPr lang="ja-JP" altLang="en-US" sz="2800" b="1" dirty="0">
                <a:solidFill>
                  <a:srgbClr val="545454"/>
                </a:solidFill>
                <a:latin typeface="Noto Sans JP Bold"/>
                <a:ea typeface="Noto Sans JP Bold"/>
                <a:cs typeface="Noto Sans JP Bold"/>
                <a:sym typeface="Noto Sans JP Bold"/>
              </a:rPr>
              <a:t>を基に、</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より原価を実態に合わせた</a:t>
            </a:r>
            <a:r>
              <a:rPr lang="en-US" altLang="ja-JP" sz="2800" b="1" dirty="0">
                <a:solidFill>
                  <a:srgbClr val="545454"/>
                </a:solidFill>
                <a:latin typeface="Noto Sans JP Bold"/>
                <a:ea typeface="Noto Sans JP Bold"/>
                <a:cs typeface="Noto Sans JP Bold"/>
                <a:sym typeface="Noto Sans JP Bold"/>
              </a:rPr>
              <a:t>”</a:t>
            </a:r>
            <a:r>
              <a:rPr lang="ja-JP" altLang="en-US" sz="2800" b="1" dirty="0">
                <a:solidFill>
                  <a:srgbClr val="004EAE"/>
                </a:solidFill>
                <a:latin typeface="Noto Sans JP Bold"/>
                <a:ea typeface="Noto Sans JP Bold"/>
                <a:cs typeface="Noto Sans JP Bold"/>
                <a:sym typeface="Noto Sans JP Bold"/>
              </a:rPr>
              <a:t>あるべき標準原価運賃</a:t>
            </a:r>
            <a:r>
              <a:rPr lang="en-US" altLang="ja-JP" sz="2800" b="1" dirty="0">
                <a:solidFill>
                  <a:srgbClr val="545454"/>
                </a:solidFill>
                <a:latin typeface="Noto Sans JP Bold"/>
                <a:ea typeface="Noto Sans JP Bold"/>
                <a:cs typeface="Noto Sans JP Bold"/>
                <a:sym typeface="Noto Sans JP Bold"/>
              </a:rPr>
              <a:t>”</a:t>
            </a:r>
            <a:r>
              <a:rPr lang="ja-JP" altLang="en-US" sz="2800" b="1" dirty="0">
                <a:solidFill>
                  <a:srgbClr val="545454"/>
                </a:solidFill>
                <a:latin typeface="Noto Sans JP Bold"/>
                <a:ea typeface="Noto Sans JP Bold"/>
                <a:cs typeface="Noto Sans JP Bold"/>
                <a:sym typeface="Noto Sans JP Bold"/>
              </a:rPr>
              <a:t>を作成。ツール化。</a:t>
            </a:r>
            <a:endParaRPr lang="en-US" sz="2800" b="1" dirty="0">
              <a:solidFill>
                <a:srgbClr val="545454"/>
              </a:solidFill>
              <a:latin typeface="Noto Sans JP Bold"/>
              <a:ea typeface="Noto Sans JP Bold"/>
              <a:cs typeface="Noto Sans JP Bold"/>
              <a:sym typeface="Noto Sans JP Bold"/>
            </a:endParaRPr>
          </a:p>
        </p:txBody>
      </p:sp>
      <p:sp>
        <p:nvSpPr>
          <p:cNvPr id="17" name="TextBox 17">
            <a:extLst>
              <a:ext uri="{FF2B5EF4-FFF2-40B4-BE49-F238E27FC236}">
                <a16:creationId xmlns:a16="http://schemas.microsoft.com/office/drawing/2014/main" id="{9F36B82D-94DC-4589-F76E-44010301931E}"/>
              </a:ext>
            </a:extLst>
          </p:cNvPr>
          <p:cNvSpPr txBox="1"/>
          <p:nvPr/>
        </p:nvSpPr>
        <p:spPr>
          <a:xfrm>
            <a:off x="660066" y="3286149"/>
            <a:ext cx="9169734" cy="1292662"/>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運賃交渉</a:t>
            </a:r>
            <a:r>
              <a:rPr lang="ja-JP" altLang="en-US" sz="2800" b="1" dirty="0">
                <a:solidFill>
                  <a:srgbClr val="545454"/>
                </a:solidFill>
                <a:latin typeface="Noto Sans JP Bold"/>
                <a:ea typeface="Noto Sans JP Bold"/>
                <a:cs typeface="Noto Sans JP Bold"/>
                <a:sym typeface="Noto Sans JP Bold"/>
              </a:rPr>
              <a:t>の際に</a:t>
            </a:r>
            <a:r>
              <a:rPr lang="ja-JP" altLang="en-US" sz="2800" b="1" dirty="0">
                <a:solidFill>
                  <a:srgbClr val="004EAE"/>
                </a:solidFill>
                <a:latin typeface="Noto Sans JP Bold"/>
                <a:ea typeface="Noto Sans JP Bold"/>
                <a:cs typeface="Noto Sans JP Bold"/>
                <a:sym typeface="Noto Sans JP Bold"/>
              </a:rPr>
              <a:t>判断拡充資料</a:t>
            </a:r>
            <a:r>
              <a:rPr lang="ja-JP" altLang="en-US" sz="2800" b="1" dirty="0">
                <a:solidFill>
                  <a:srgbClr val="545454"/>
                </a:solidFill>
                <a:latin typeface="Noto Sans JP Bold"/>
                <a:ea typeface="Noto Sans JP Bold"/>
                <a:cs typeface="Noto Sans JP Bold"/>
                <a:sym typeface="Noto Sans JP Bold"/>
              </a:rPr>
              <a:t>として活用する</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コスト課内に加え、</a:t>
            </a:r>
            <a:r>
              <a:rPr lang="ja-JP" altLang="en-US" sz="2800" b="1" dirty="0">
                <a:solidFill>
                  <a:srgbClr val="004EAE"/>
                </a:solidFill>
                <a:latin typeface="Noto Sans JP Bold"/>
                <a:ea typeface="Noto Sans JP Bold"/>
                <a:cs typeface="Noto Sans JP Bold"/>
                <a:sym typeface="Noto Sans JP Bold"/>
              </a:rPr>
              <a:t>国内各輸送管理委員会拠点にも配布</a:t>
            </a:r>
            <a:endParaRPr lang="en-US" altLang="ja-JP" sz="2800" b="1" dirty="0">
              <a:solidFill>
                <a:srgbClr val="004EAE"/>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提示運賃の妥当性分析</a:t>
            </a:r>
            <a:endParaRPr lang="en-US" sz="2800" b="1" dirty="0">
              <a:solidFill>
                <a:srgbClr val="545454"/>
              </a:solidFill>
              <a:latin typeface="Noto Sans JP Bold"/>
              <a:ea typeface="Noto Sans JP Bold"/>
              <a:cs typeface="Noto Sans JP Bold"/>
              <a:sym typeface="Noto Sans JP Bold"/>
            </a:endParaRPr>
          </a:p>
        </p:txBody>
      </p:sp>
      <p:sp>
        <p:nvSpPr>
          <p:cNvPr id="19" name="Freeform 18">
            <a:extLst>
              <a:ext uri="{FF2B5EF4-FFF2-40B4-BE49-F238E27FC236}">
                <a16:creationId xmlns:a16="http://schemas.microsoft.com/office/drawing/2014/main" id="{487B8CBF-E9AF-5FAA-DDEC-2172BAF3AF7F}"/>
              </a:ext>
            </a:extLst>
          </p:cNvPr>
          <p:cNvSpPr/>
          <p:nvPr/>
        </p:nvSpPr>
        <p:spPr>
          <a:xfrm>
            <a:off x="654623" y="5128225"/>
            <a:ext cx="18273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22" name="TextBox 19">
            <a:extLst>
              <a:ext uri="{FF2B5EF4-FFF2-40B4-BE49-F238E27FC236}">
                <a16:creationId xmlns:a16="http://schemas.microsoft.com/office/drawing/2014/main" id="{70F31340-1AE9-A72D-F517-19B416AFE6E1}"/>
              </a:ext>
            </a:extLst>
          </p:cNvPr>
          <p:cNvSpPr txBox="1"/>
          <p:nvPr/>
        </p:nvSpPr>
        <p:spPr>
          <a:xfrm>
            <a:off x="638293" y="5175632"/>
            <a:ext cx="1827319"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作成検討</a:t>
            </a:r>
            <a:endParaRPr lang="en-US" sz="2800" b="1" dirty="0">
              <a:solidFill>
                <a:srgbClr val="FFFFFF"/>
              </a:solidFill>
              <a:latin typeface="Noto Sans JP Bold"/>
              <a:ea typeface="Noto Sans JP Bold"/>
              <a:cs typeface="Noto Sans JP Bold"/>
              <a:sym typeface="Noto Sans JP Bold"/>
            </a:endParaRPr>
          </a:p>
        </p:txBody>
      </p:sp>
      <p:sp>
        <p:nvSpPr>
          <p:cNvPr id="6" name="TextBox 17">
            <a:extLst>
              <a:ext uri="{FF2B5EF4-FFF2-40B4-BE49-F238E27FC236}">
                <a16:creationId xmlns:a16="http://schemas.microsoft.com/office/drawing/2014/main" id="{82FD374B-D7FB-91CC-BE5B-00FE5E59642D}"/>
              </a:ext>
            </a:extLst>
          </p:cNvPr>
          <p:cNvSpPr txBox="1"/>
          <p:nvPr/>
        </p:nvSpPr>
        <p:spPr>
          <a:xfrm>
            <a:off x="675254" y="1466690"/>
            <a:ext cx="10068945"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国内トラック距離別運賃 あるべき料金算定ツール作成</a:t>
            </a:r>
          </a:p>
        </p:txBody>
      </p:sp>
      <p:sp>
        <p:nvSpPr>
          <p:cNvPr id="11" name="Freeform 11">
            <a:extLst>
              <a:ext uri="{FF2B5EF4-FFF2-40B4-BE49-F238E27FC236}">
                <a16:creationId xmlns:a16="http://schemas.microsoft.com/office/drawing/2014/main" id="{C54F2DD9-F6DF-521F-EB92-5E92A38AAB45}"/>
              </a:ext>
            </a:extLst>
          </p:cNvPr>
          <p:cNvSpPr/>
          <p:nvPr/>
        </p:nvSpPr>
        <p:spPr>
          <a:xfrm>
            <a:off x="5029200" y="6796182"/>
            <a:ext cx="3810000" cy="145072"/>
          </a:xfrm>
          <a:custGeom>
            <a:avLst/>
            <a:gdLst/>
            <a:ahLst/>
            <a:cxnLst/>
            <a:rect l="l" t="t" r="r" b="b"/>
            <a:pathLst>
              <a:path w="2622315" h="56514">
                <a:moveTo>
                  <a:pt x="0" y="0"/>
                </a:moveTo>
                <a:lnTo>
                  <a:pt x="2622315" y="0"/>
                </a:lnTo>
                <a:lnTo>
                  <a:pt x="2622315" y="56514"/>
                </a:lnTo>
                <a:lnTo>
                  <a:pt x="0" y="56514"/>
                </a:lnTo>
                <a:close/>
              </a:path>
            </a:pathLst>
          </a:custGeom>
          <a:solidFill>
            <a:srgbClr val="5CDFE5">
              <a:alpha val="29804"/>
            </a:srgbClr>
          </a:solidFill>
        </p:spPr>
        <p:txBody>
          <a:bodyPr>
            <a:noAutofit/>
          </a:bodyPr>
          <a:lstStyle/>
          <a:p>
            <a:endParaRPr lang="ja-JP" altLang="en-US"/>
          </a:p>
        </p:txBody>
      </p:sp>
      <p:sp>
        <p:nvSpPr>
          <p:cNvPr id="18" name="テキスト ボックス 17">
            <a:extLst>
              <a:ext uri="{FF2B5EF4-FFF2-40B4-BE49-F238E27FC236}">
                <a16:creationId xmlns:a16="http://schemas.microsoft.com/office/drawing/2014/main" id="{B49BCD7F-D08C-FCBB-6B5D-3B378D946753}"/>
              </a:ext>
            </a:extLst>
          </p:cNvPr>
          <p:cNvSpPr txBox="1"/>
          <p:nvPr/>
        </p:nvSpPr>
        <p:spPr>
          <a:xfrm>
            <a:off x="11478939" y="4394145"/>
            <a:ext cx="2362200" cy="369332"/>
          </a:xfrm>
          <a:prstGeom prst="rect">
            <a:avLst/>
          </a:prstGeom>
          <a:noFill/>
        </p:spPr>
        <p:txBody>
          <a:bodyPr wrap="square">
            <a:spAutoFit/>
          </a:bodyPr>
          <a:lstStyle/>
          <a:p>
            <a:r>
              <a:rPr lang="en-US" altLang="ja-JP" sz="1800" b="1" dirty="0">
                <a:solidFill>
                  <a:srgbClr val="545454"/>
                </a:solidFill>
                <a:latin typeface="Noto Sans JP Bold"/>
                <a:ea typeface="Noto Sans JP Bold"/>
                <a:cs typeface="Noto Sans JP Bold"/>
                <a:sym typeface="Noto Sans JP Bold"/>
              </a:rPr>
              <a:t>(</a:t>
            </a:r>
            <a:r>
              <a:rPr lang="ja-JP" altLang="en-US" sz="1800" b="1" dirty="0">
                <a:solidFill>
                  <a:srgbClr val="545454"/>
                </a:solidFill>
                <a:latin typeface="Noto Sans JP Bold"/>
                <a:ea typeface="Noto Sans JP Bold"/>
                <a:cs typeface="Noto Sans JP Bold"/>
                <a:sym typeface="Noto Sans JP Bold"/>
              </a:rPr>
              <a:t>表 </a:t>
            </a:r>
            <a:r>
              <a:rPr lang="en-US" altLang="ja-JP" sz="1800" b="1" dirty="0">
                <a:solidFill>
                  <a:srgbClr val="545454"/>
                </a:solidFill>
                <a:latin typeface="Noto Sans JP Bold"/>
                <a:ea typeface="Noto Sans JP Bold"/>
                <a:cs typeface="Noto Sans JP Bold"/>
                <a:sym typeface="Noto Sans JP Bold"/>
              </a:rPr>
              <a:t>: </a:t>
            </a:r>
            <a:r>
              <a:rPr lang="ja-JP" altLang="en-US" sz="1800" b="1" dirty="0">
                <a:solidFill>
                  <a:srgbClr val="545454"/>
                </a:solidFill>
                <a:latin typeface="Noto Sans JP Bold"/>
                <a:ea typeface="Noto Sans JP Bold"/>
                <a:cs typeface="Noto Sans JP Bold"/>
                <a:sym typeface="Noto Sans JP Bold"/>
              </a:rPr>
              <a:t>標準的な運賃）</a:t>
            </a:r>
            <a:endParaRPr lang="ja-JP" altLang="en-US" dirty="0"/>
          </a:p>
        </p:txBody>
      </p:sp>
      <p:pic>
        <p:nvPicPr>
          <p:cNvPr id="20" name="図 19">
            <a:extLst>
              <a:ext uri="{FF2B5EF4-FFF2-40B4-BE49-F238E27FC236}">
                <a16:creationId xmlns:a16="http://schemas.microsoft.com/office/drawing/2014/main" id="{D24D209A-FCB2-211E-5A5E-0E1EFD9D8EBE}"/>
              </a:ext>
            </a:extLst>
          </p:cNvPr>
          <p:cNvPicPr>
            <a:picLocks noChangeAspect="1"/>
          </p:cNvPicPr>
          <p:nvPr/>
        </p:nvPicPr>
        <p:blipFill>
          <a:blip r:embed="rId2"/>
          <a:stretch>
            <a:fillRect/>
          </a:stretch>
        </p:blipFill>
        <p:spPr>
          <a:xfrm>
            <a:off x="11478939" y="4851037"/>
            <a:ext cx="6351861" cy="4743450"/>
          </a:xfrm>
          <a:prstGeom prst="rect">
            <a:avLst/>
          </a:prstGeom>
          <a:ln>
            <a:solidFill>
              <a:schemeClr val="tx1"/>
            </a:solidFill>
          </a:ln>
        </p:spPr>
      </p:pic>
      <p:sp>
        <p:nvSpPr>
          <p:cNvPr id="24" name="テキスト ボックス 23">
            <a:extLst>
              <a:ext uri="{FF2B5EF4-FFF2-40B4-BE49-F238E27FC236}">
                <a16:creationId xmlns:a16="http://schemas.microsoft.com/office/drawing/2014/main" id="{D94DA2E5-9B40-0BF2-42F5-F5854073F3AB}"/>
              </a:ext>
            </a:extLst>
          </p:cNvPr>
          <p:cNvSpPr txBox="1"/>
          <p:nvPr/>
        </p:nvSpPr>
        <p:spPr>
          <a:xfrm>
            <a:off x="638292" y="9277350"/>
            <a:ext cx="10258307" cy="646331"/>
          </a:xfrm>
          <a:prstGeom prst="rect">
            <a:avLst/>
          </a:prstGeom>
          <a:noFill/>
        </p:spPr>
        <p:txBody>
          <a:bodyPr wrap="square">
            <a:spAutoFit/>
          </a:bodyPr>
          <a:lstStyle/>
          <a:p>
            <a:r>
              <a:rPr lang="ja-JP" altLang="en-US" sz="1800" b="1" dirty="0">
                <a:solidFill>
                  <a:srgbClr val="545454"/>
                </a:solidFill>
                <a:latin typeface="Noto Sans JP Bold"/>
                <a:ea typeface="Noto Sans JP Bold"/>
                <a:cs typeface="Noto Sans JP Bold"/>
                <a:sym typeface="Noto Sans JP Bold"/>
              </a:rPr>
              <a:t>標準的な運賃・・長時間労働、低賃金等によりトラックドライバーが確保できず</a:t>
            </a:r>
          </a:p>
          <a:p>
            <a:r>
              <a:rPr lang="ja-JP" altLang="en-US" sz="1800" b="1" dirty="0">
                <a:solidFill>
                  <a:srgbClr val="545454"/>
                </a:solidFill>
                <a:latin typeface="Noto Sans JP Bold"/>
                <a:ea typeface="Noto Sans JP Bold"/>
                <a:cs typeface="Noto Sans JP Bold"/>
                <a:sym typeface="Noto Sans JP Bold"/>
              </a:rPr>
              <a:t>　　　　　　　　物流が滞ってしまうことのないよう、国土交通省が定めた運賃基準</a:t>
            </a:r>
          </a:p>
        </p:txBody>
      </p:sp>
    </p:spTree>
    <p:extLst>
      <p:ext uri="{BB962C8B-B14F-4D97-AF65-F5344CB8AC3E}">
        <p14:creationId xmlns:p14="http://schemas.microsoft.com/office/powerpoint/2010/main" val="1937426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A4BCB-CC43-E9BB-1D2A-FD8CB156D4B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8CCB2D0-07A6-BB25-EB2E-0159667FA99B}"/>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BED57FE2-9A6E-BFA4-9C4F-E371036BACAB}"/>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3D7283D0-DC67-4D5D-3F7D-3A1BDE6C1195}"/>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955C954C-D292-9CCC-3D38-83AA48A7C9B3}"/>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757390E7-B8C6-B32C-A373-58E3A33F723D}"/>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取り組んでいるプロジェクト内容③</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6" name="TextBox 17">
            <a:extLst>
              <a:ext uri="{FF2B5EF4-FFF2-40B4-BE49-F238E27FC236}">
                <a16:creationId xmlns:a16="http://schemas.microsoft.com/office/drawing/2014/main" id="{E6B63443-C048-8274-AD2A-5DD8CC36597F}"/>
              </a:ext>
            </a:extLst>
          </p:cNvPr>
          <p:cNvSpPr txBox="1"/>
          <p:nvPr/>
        </p:nvSpPr>
        <p:spPr>
          <a:xfrm>
            <a:off x="675254" y="1466690"/>
            <a:ext cx="13193146"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国内トラック距離別運賃 あるべき料金算定ツール　完成イメージ</a:t>
            </a:r>
          </a:p>
        </p:txBody>
      </p:sp>
      <p:sp>
        <p:nvSpPr>
          <p:cNvPr id="7" name="正方形/長方形 6">
            <a:extLst>
              <a:ext uri="{FF2B5EF4-FFF2-40B4-BE49-F238E27FC236}">
                <a16:creationId xmlns:a16="http://schemas.microsoft.com/office/drawing/2014/main" id="{0667DBED-7BB7-D9D5-396A-BB84AB800920}"/>
              </a:ext>
            </a:extLst>
          </p:cNvPr>
          <p:cNvSpPr/>
          <p:nvPr/>
        </p:nvSpPr>
        <p:spPr>
          <a:xfrm>
            <a:off x="675254" y="2126900"/>
            <a:ext cx="17155546" cy="7467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t>HTML</a:t>
            </a:r>
            <a:r>
              <a:rPr kumimoji="1" lang="ja-JP" altLang="en-US" sz="4800" dirty="0"/>
              <a:t>サイト</a:t>
            </a:r>
          </a:p>
        </p:txBody>
      </p:sp>
    </p:spTree>
    <p:extLst>
      <p:ext uri="{BB962C8B-B14F-4D97-AF65-F5344CB8AC3E}">
        <p14:creationId xmlns:p14="http://schemas.microsoft.com/office/powerpoint/2010/main" val="2314576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E6230-B213-CB3B-9296-FFADEF24821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082C96A-3233-8E1E-DDC0-98C805C3E07E}"/>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36706104-1EBD-B8F8-A8F3-632AEA0B2012}"/>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041CAF7D-0567-06A7-0C44-0A3F883F0D4F}"/>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028A7761-58B5-4E06-18F2-742ED62CCCAA}"/>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1A5AD901-25D0-6987-F0A4-B75112895178}"/>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取り組んでいるプロジェクト内容③</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6" name="TextBox 17">
            <a:extLst>
              <a:ext uri="{FF2B5EF4-FFF2-40B4-BE49-F238E27FC236}">
                <a16:creationId xmlns:a16="http://schemas.microsoft.com/office/drawing/2014/main" id="{3ACC407D-38F5-E2F9-9247-F68F26390A4C}"/>
              </a:ext>
            </a:extLst>
          </p:cNvPr>
          <p:cNvSpPr txBox="1"/>
          <p:nvPr/>
        </p:nvSpPr>
        <p:spPr>
          <a:xfrm>
            <a:off x="675254" y="1466690"/>
            <a:ext cx="16584046"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国内トラック距離別運賃 あるべき料金算定ツール　原価項目</a:t>
            </a:r>
            <a:r>
              <a:rPr lang="en-US" altLang="ja-JP" sz="2400" b="1" dirty="0">
                <a:solidFill>
                  <a:srgbClr val="545454"/>
                </a:solidFill>
                <a:latin typeface="Noto Sans JP Bold"/>
                <a:ea typeface="Noto Sans JP Bold"/>
                <a:cs typeface="Noto Sans JP Bold"/>
                <a:sym typeface="Noto Sans JP Bold"/>
              </a:rPr>
              <a:t>(10t)</a:t>
            </a:r>
            <a:r>
              <a:rPr lang="ja-JP" altLang="en-US" sz="3200" b="1" dirty="0">
                <a:solidFill>
                  <a:srgbClr val="545454"/>
                </a:solidFill>
                <a:latin typeface="Noto Sans JP Bold"/>
                <a:ea typeface="Noto Sans JP Bold"/>
                <a:cs typeface="Noto Sans JP Bold"/>
                <a:sym typeface="Noto Sans JP Bold"/>
              </a:rPr>
              <a:t>について</a:t>
            </a:r>
            <a:r>
              <a:rPr lang="en-US" altLang="ja-JP" sz="2800" b="1" dirty="0">
                <a:solidFill>
                  <a:srgbClr val="545454"/>
                </a:solidFill>
                <a:latin typeface="Noto Sans JP Bold"/>
                <a:ea typeface="Noto Sans JP Bold"/>
                <a:cs typeface="Noto Sans JP Bold"/>
                <a:sym typeface="Noto Sans JP Bold"/>
              </a:rPr>
              <a:t>(</a:t>
            </a:r>
            <a:r>
              <a:rPr lang="ja-JP" altLang="en-US" sz="2800" b="1" dirty="0">
                <a:solidFill>
                  <a:srgbClr val="545454"/>
                </a:solidFill>
                <a:latin typeface="Noto Sans JP Bold"/>
                <a:ea typeface="Noto Sans JP Bold"/>
                <a:cs typeface="Noto Sans JP Bold"/>
                <a:sym typeface="Noto Sans JP Bold"/>
              </a:rPr>
              <a:t>国交省</a:t>
            </a:r>
            <a:r>
              <a:rPr lang="en-US" altLang="ja-JP" sz="2800" b="1" dirty="0">
                <a:solidFill>
                  <a:srgbClr val="545454"/>
                </a:solidFill>
                <a:latin typeface="Noto Sans JP Bold"/>
                <a:ea typeface="Noto Sans JP Bold"/>
                <a:cs typeface="Noto Sans JP Bold"/>
                <a:sym typeface="Noto Sans JP Bold"/>
              </a:rPr>
              <a:t>)</a:t>
            </a:r>
            <a:endParaRPr lang="ja-JP" altLang="en-US" sz="3200" b="1" dirty="0">
              <a:solidFill>
                <a:srgbClr val="545454"/>
              </a:solidFill>
              <a:latin typeface="Noto Sans JP Bold"/>
              <a:ea typeface="Noto Sans JP Bold"/>
              <a:cs typeface="Noto Sans JP Bold"/>
              <a:sym typeface="Noto Sans JP Bold"/>
            </a:endParaRPr>
          </a:p>
        </p:txBody>
      </p:sp>
      <p:sp>
        <p:nvSpPr>
          <p:cNvPr id="7" name="正方形/長方形 6">
            <a:extLst>
              <a:ext uri="{FF2B5EF4-FFF2-40B4-BE49-F238E27FC236}">
                <a16:creationId xmlns:a16="http://schemas.microsoft.com/office/drawing/2014/main" id="{6F713316-13CB-6AB6-39BE-394B91C04710}"/>
              </a:ext>
            </a:extLst>
          </p:cNvPr>
          <p:cNvSpPr/>
          <p:nvPr/>
        </p:nvSpPr>
        <p:spPr>
          <a:xfrm>
            <a:off x="675254" y="2126900"/>
            <a:ext cx="17155546" cy="7467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t>HTML</a:t>
            </a:r>
            <a:r>
              <a:rPr kumimoji="1" lang="ja-JP" altLang="en-US" sz="4800" dirty="0"/>
              <a:t>サイト</a:t>
            </a:r>
          </a:p>
        </p:txBody>
      </p:sp>
      <p:pic>
        <p:nvPicPr>
          <p:cNvPr id="9" name="図 8">
            <a:extLst>
              <a:ext uri="{FF2B5EF4-FFF2-40B4-BE49-F238E27FC236}">
                <a16:creationId xmlns:a16="http://schemas.microsoft.com/office/drawing/2014/main" id="{D024F1B0-DF01-9C00-57EC-351B1841927F}"/>
              </a:ext>
            </a:extLst>
          </p:cNvPr>
          <p:cNvPicPr>
            <a:picLocks noChangeAspect="1"/>
          </p:cNvPicPr>
          <p:nvPr/>
        </p:nvPicPr>
        <p:blipFill>
          <a:blip r:embed="rId2"/>
          <a:stretch>
            <a:fillRect/>
          </a:stretch>
        </p:blipFill>
        <p:spPr>
          <a:xfrm>
            <a:off x="922406" y="3076382"/>
            <a:ext cx="16690340" cy="5226045"/>
          </a:xfrm>
          <a:prstGeom prst="rect">
            <a:avLst/>
          </a:prstGeom>
        </p:spPr>
      </p:pic>
    </p:spTree>
    <p:extLst>
      <p:ext uri="{BB962C8B-B14F-4D97-AF65-F5344CB8AC3E}">
        <p14:creationId xmlns:p14="http://schemas.microsoft.com/office/powerpoint/2010/main" val="2598430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44322-A2D3-9AA8-D73A-EB372D1DFF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11B8A0B-3193-A4F0-6FB7-984E34B9C6CE}"/>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4853BDAF-B3E7-3E3A-27A6-B766C8A02D1D}"/>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7F6A6FC6-C4EF-0C94-743C-9C1291E6760F}"/>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62E00939-9443-3E9D-933B-85B56F8F3289}"/>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CBB72A52-3AEB-8450-9411-C0E00391B16C}"/>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取り組んでいるプロジェクト内容③</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6" name="TextBox 17">
            <a:extLst>
              <a:ext uri="{FF2B5EF4-FFF2-40B4-BE49-F238E27FC236}">
                <a16:creationId xmlns:a16="http://schemas.microsoft.com/office/drawing/2014/main" id="{3E2ABA6E-9296-0E9C-6CC7-8CE27F633913}"/>
              </a:ext>
            </a:extLst>
          </p:cNvPr>
          <p:cNvSpPr txBox="1"/>
          <p:nvPr/>
        </p:nvSpPr>
        <p:spPr>
          <a:xfrm>
            <a:off x="675254" y="1466690"/>
            <a:ext cx="17993746"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国内トラック距離別運賃 あるべき料金算定ツール　原価項目</a:t>
            </a:r>
            <a:r>
              <a:rPr lang="en-US" altLang="ja-JP" sz="2400" b="1" dirty="0">
                <a:solidFill>
                  <a:srgbClr val="545454"/>
                </a:solidFill>
                <a:latin typeface="Noto Sans JP Bold"/>
                <a:ea typeface="Noto Sans JP Bold"/>
                <a:cs typeface="Noto Sans JP Bold"/>
                <a:sym typeface="Noto Sans JP Bold"/>
              </a:rPr>
              <a:t>(10t)</a:t>
            </a:r>
            <a:r>
              <a:rPr lang="ja-JP" altLang="en-US" sz="3200" b="1" dirty="0">
                <a:solidFill>
                  <a:srgbClr val="545454"/>
                </a:solidFill>
                <a:latin typeface="Noto Sans JP Bold"/>
                <a:ea typeface="Noto Sans JP Bold"/>
                <a:cs typeface="Noto Sans JP Bold"/>
                <a:sym typeface="Noto Sans JP Bold"/>
              </a:rPr>
              <a:t>について</a:t>
            </a:r>
            <a:r>
              <a:rPr lang="en-US" altLang="ja-JP" sz="2800" b="1" dirty="0">
                <a:solidFill>
                  <a:srgbClr val="545454"/>
                </a:solidFill>
                <a:latin typeface="Noto Sans JP Bold"/>
                <a:ea typeface="Noto Sans JP Bold"/>
                <a:cs typeface="Noto Sans JP Bold"/>
                <a:sym typeface="Noto Sans JP Bold"/>
              </a:rPr>
              <a:t>(</a:t>
            </a:r>
            <a:r>
              <a:rPr lang="ja-JP" altLang="en-US" sz="2800" b="1" dirty="0">
                <a:solidFill>
                  <a:srgbClr val="545454"/>
                </a:solidFill>
                <a:latin typeface="Noto Sans JP Bold"/>
                <a:ea typeface="Noto Sans JP Bold"/>
                <a:cs typeface="Noto Sans JP Bold"/>
                <a:sym typeface="Noto Sans JP Bold"/>
              </a:rPr>
              <a:t>実態に合わせている</a:t>
            </a:r>
            <a:r>
              <a:rPr lang="en-US" altLang="ja-JP" sz="2800" b="1" dirty="0">
                <a:solidFill>
                  <a:srgbClr val="545454"/>
                </a:solidFill>
                <a:latin typeface="Noto Sans JP Bold"/>
                <a:ea typeface="Noto Sans JP Bold"/>
                <a:cs typeface="Noto Sans JP Bold"/>
                <a:sym typeface="Noto Sans JP Bold"/>
              </a:rPr>
              <a:t>)</a:t>
            </a:r>
            <a:endParaRPr lang="ja-JP" altLang="en-US" sz="3200" b="1" dirty="0">
              <a:solidFill>
                <a:srgbClr val="545454"/>
              </a:solidFill>
              <a:latin typeface="Noto Sans JP Bold"/>
              <a:ea typeface="Noto Sans JP Bold"/>
              <a:cs typeface="Noto Sans JP Bold"/>
              <a:sym typeface="Noto Sans JP Bold"/>
            </a:endParaRPr>
          </a:p>
        </p:txBody>
      </p:sp>
      <p:sp>
        <p:nvSpPr>
          <p:cNvPr id="7" name="正方形/長方形 6">
            <a:extLst>
              <a:ext uri="{FF2B5EF4-FFF2-40B4-BE49-F238E27FC236}">
                <a16:creationId xmlns:a16="http://schemas.microsoft.com/office/drawing/2014/main" id="{9F3E8468-94A3-E8A1-E1BA-CB60FAAFE9EC}"/>
              </a:ext>
            </a:extLst>
          </p:cNvPr>
          <p:cNvSpPr/>
          <p:nvPr/>
        </p:nvSpPr>
        <p:spPr>
          <a:xfrm>
            <a:off x="675254" y="2126900"/>
            <a:ext cx="17155546" cy="7467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t>HTML</a:t>
            </a:r>
            <a:r>
              <a:rPr kumimoji="1" lang="ja-JP" altLang="en-US" sz="4800" dirty="0"/>
              <a:t>サイト</a:t>
            </a:r>
          </a:p>
        </p:txBody>
      </p:sp>
      <p:sp>
        <p:nvSpPr>
          <p:cNvPr id="8" name="楕円 7">
            <a:extLst>
              <a:ext uri="{FF2B5EF4-FFF2-40B4-BE49-F238E27FC236}">
                <a16:creationId xmlns:a16="http://schemas.microsoft.com/office/drawing/2014/main" id="{6662B45E-22BF-4BEE-7A1B-A52A43AA2F53}"/>
              </a:ext>
            </a:extLst>
          </p:cNvPr>
          <p:cNvSpPr/>
          <p:nvPr/>
        </p:nvSpPr>
        <p:spPr>
          <a:xfrm>
            <a:off x="11125200" y="7204113"/>
            <a:ext cx="6711043" cy="2590798"/>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800" b="1" dirty="0">
                <a:solidFill>
                  <a:srgbClr val="545454"/>
                </a:solidFill>
                <a:latin typeface="Noto Sans JP Bold"/>
                <a:ea typeface="Noto Sans JP Bold"/>
                <a:cs typeface="Noto Sans JP Bold"/>
                <a:sym typeface="Noto Sans JP Bold"/>
              </a:rPr>
              <a:t>修正しているところをわかるようにね</a:t>
            </a:r>
            <a:endParaRPr kumimoji="1" lang="ja-JP" altLang="en-US" sz="2800" dirty="0"/>
          </a:p>
        </p:txBody>
      </p:sp>
      <p:sp>
        <p:nvSpPr>
          <p:cNvPr id="9" name="TextBox 17">
            <a:extLst>
              <a:ext uri="{FF2B5EF4-FFF2-40B4-BE49-F238E27FC236}">
                <a16:creationId xmlns:a16="http://schemas.microsoft.com/office/drawing/2014/main" id="{EB514F8D-C087-DFE1-BAEE-7F5BAACB5296}"/>
              </a:ext>
            </a:extLst>
          </p:cNvPr>
          <p:cNvSpPr txBox="1"/>
          <p:nvPr/>
        </p:nvSpPr>
        <p:spPr>
          <a:xfrm>
            <a:off x="2438400" y="3551236"/>
            <a:ext cx="5529943" cy="738664"/>
          </a:xfrm>
          <a:prstGeom prst="accentBorderCallout2">
            <a:avLst>
              <a:gd name="adj1" fmla="val 18751"/>
              <a:gd name="adj2" fmla="val -1542"/>
              <a:gd name="adj3" fmla="val 65171"/>
              <a:gd name="adj4" fmla="val -11647"/>
              <a:gd name="adj5" fmla="val 41762"/>
              <a:gd name="adj6" fmla="val -95091"/>
            </a:avLst>
          </a:prstGeom>
          <a:ln w="28575">
            <a:solidFill>
              <a:schemeClr val="tx2">
                <a:lumMod val="75000"/>
              </a:schemeClr>
            </a:solidFill>
          </a:ln>
        </p:spPr>
        <p:txBody>
          <a:bodyPr wrap="square" lIns="0" tIns="0" rIns="0" bIns="0" rtlCol="0" anchor="ctr">
            <a:spAutoFit/>
          </a:bodyPr>
          <a:lstStyle/>
          <a:p>
            <a:r>
              <a:rPr lang="ja-JP" altLang="en-US" sz="2400" dirty="0">
                <a:solidFill>
                  <a:srgbClr val="545454"/>
                </a:solidFill>
                <a:latin typeface="Noto Sans JP Bold"/>
                <a:ea typeface="Noto Sans JP Bold"/>
                <a:cs typeface="Noto Sans JP Bold"/>
                <a:sym typeface="Noto Sans JP Bold"/>
              </a:rPr>
              <a:t>全産業平均の単価</a:t>
            </a:r>
            <a:r>
              <a:rPr lang="en-US" altLang="ja-JP" sz="2000" dirty="0">
                <a:solidFill>
                  <a:srgbClr val="545454"/>
                </a:solidFill>
                <a:latin typeface="Noto Sans JP Bold"/>
                <a:ea typeface="Noto Sans JP Bold"/>
                <a:cs typeface="Noto Sans JP Bold"/>
                <a:sym typeface="Noto Sans JP Bold"/>
              </a:rPr>
              <a:t>(4,736,000)</a:t>
            </a:r>
          </a:p>
          <a:p>
            <a:r>
              <a:rPr lang="ja-JP" altLang="en-US" sz="2400" dirty="0">
                <a:solidFill>
                  <a:srgbClr val="545454"/>
                </a:solidFill>
                <a:latin typeface="Noto Sans JP Bold"/>
                <a:ea typeface="Noto Sans JP Bold"/>
                <a:cs typeface="Noto Sans JP Bold"/>
                <a:sym typeface="Noto Sans JP Bold"/>
              </a:rPr>
              <a:t>⇒</a:t>
            </a:r>
            <a:r>
              <a:rPr lang="zh-TW" altLang="en-US" sz="2400" dirty="0">
                <a:solidFill>
                  <a:srgbClr val="004EAE"/>
                </a:solidFill>
                <a:latin typeface="Noto Sans JP Bold"/>
                <a:ea typeface="Noto Sans JP Bold"/>
                <a:cs typeface="Noto Sans JP Bold"/>
                <a:sym typeface="Noto Sans JP Bold"/>
              </a:rPr>
              <a:t>大型貨物運転者</a:t>
            </a:r>
            <a:r>
              <a:rPr lang="ja-JP" altLang="en-US" sz="2400" dirty="0">
                <a:solidFill>
                  <a:srgbClr val="004EAE"/>
                </a:solidFill>
                <a:latin typeface="Noto Sans JP Bold"/>
                <a:ea typeface="Noto Sans JP Bold"/>
                <a:cs typeface="Noto Sans JP Bold"/>
                <a:sym typeface="Noto Sans JP Bold"/>
              </a:rPr>
              <a:t>の単価</a:t>
            </a:r>
            <a:r>
              <a:rPr lang="ja-JP" altLang="en-US" sz="2400" dirty="0">
                <a:solidFill>
                  <a:srgbClr val="545454"/>
                </a:solidFill>
                <a:latin typeface="Noto Sans JP Bold"/>
                <a:ea typeface="Noto Sans JP Bold"/>
                <a:cs typeface="Noto Sans JP Bold"/>
                <a:sym typeface="Noto Sans JP Bold"/>
              </a:rPr>
              <a:t>を使用</a:t>
            </a:r>
            <a:endParaRPr lang="en-US" sz="2400" dirty="0">
              <a:solidFill>
                <a:srgbClr val="545454"/>
              </a:solidFill>
              <a:latin typeface="Noto Sans JP Bold"/>
              <a:ea typeface="Noto Sans JP Bold"/>
              <a:cs typeface="Noto Sans JP Bold"/>
              <a:sym typeface="Noto Sans JP Bold"/>
            </a:endParaRPr>
          </a:p>
        </p:txBody>
      </p:sp>
      <p:sp>
        <p:nvSpPr>
          <p:cNvPr id="10" name="TextBox 17">
            <a:extLst>
              <a:ext uri="{FF2B5EF4-FFF2-40B4-BE49-F238E27FC236}">
                <a16:creationId xmlns:a16="http://schemas.microsoft.com/office/drawing/2014/main" id="{2E2AD66D-C1FC-9E93-0A6E-D566550108C8}"/>
              </a:ext>
            </a:extLst>
          </p:cNvPr>
          <p:cNvSpPr txBox="1"/>
          <p:nvPr/>
        </p:nvSpPr>
        <p:spPr>
          <a:xfrm>
            <a:off x="2438400" y="4774168"/>
            <a:ext cx="5529943" cy="369332"/>
          </a:xfrm>
          <a:prstGeom prst="accentBorderCallout2">
            <a:avLst>
              <a:gd name="adj1" fmla="val 18751"/>
              <a:gd name="adj2" fmla="val -1542"/>
              <a:gd name="adj3" fmla="val 65171"/>
              <a:gd name="adj4" fmla="val -11647"/>
              <a:gd name="adj5" fmla="val -4659"/>
              <a:gd name="adj6" fmla="val -98929"/>
            </a:avLst>
          </a:prstGeom>
          <a:ln w="28575">
            <a:solidFill>
              <a:schemeClr val="tx2">
                <a:lumMod val="75000"/>
              </a:schemeClr>
            </a:solidFill>
          </a:ln>
        </p:spPr>
        <p:txBody>
          <a:bodyPr wrap="square" lIns="0" tIns="0" rIns="0" bIns="0" rtlCol="0" anchor="ctr">
            <a:spAutoFit/>
          </a:bodyPr>
          <a:lstStyle/>
          <a:p>
            <a:r>
              <a:rPr lang="en-US" altLang="ja-JP" sz="2400" dirty="0">
                <a:solidFill>
                  <a:srgbClr val="545454"/>
                </a:solidFill>
                <a:latin typeface="Noto Sans JP Bold"/>
                <a:ea typeface="Noto Sans JP Bold"/>
                <a:cs typeface="Noto Sans JP Bold"/>
                <a:sym typeface="Noto Sans JP Bold"/>
              </a:rPr>
              <a:t>5</a:t>
            </a:r>
            <a:r>
              <a:rPr lang="ja-JP" altLang="en-US" sz="2400" dirty="0">
                <a:solidFill>
                  <a:srgbClr val="545454"/>
                </a:solidFill>
                <a:latin typeface="Noto Sans JP Bold"/>
                <a:ea typeface="Noto Sans JP Bold"/>
                <a:cs typeface="Noto Sans JP Bold"/>
                <a:sym typeface="Noto Sans JP Bold"/>
              </a:rPr>
              <a:t>年⇒</a:t>
            </a:r>
            <a:r>
              <a:rPr lang="en-US" altLang="ja-JP" sz="2400" dirty="0">
                <a:solidFill>
                  <a:srgbClr val="004EAE"/>
                </a:solidFill>
                <a:latin typeface="Noto Sans JP Bold"/>
                <a:ea typeface="Noto Sans JP Bold"/>
                <a:cs typeface="Noto Sans JP Bold"/>
                <a:sym typeface="Noto Sans JP Bold"/>
              </a:rPr>
              <a:t>8</a:t>
            </a:r>
            <a:r>
              <a:rPr lang="ja-JP" altLang="en-US" sz="2400" dirty="0">
                <a:solidFill>
                  <a:srgbClr val="004EAE"/>
                </a:solidFill>
                <a:latin typeface="Noto Sans JP Bold"/>
                <a:ea typeface="Noto Sans JP Bold"/>
                <a:cs typeface="Noto Sans JP Bold"/>
                <a:sym typeface="Noto Sans JP Bold"/>
              </a:rPr>
              <a:t>年</a:t>
            </a:r>
            <a:r>
              <a:rPr lang="en-US" altLang="ja-JP" sz="2000" dirty="0">
                <a:solidFill>
                  <a:srgbClr val="545454"/>
                </a:solidFill>
                <a:latin typeface="Noto Sans JP Bold"/>
                <a:ea typeface="Noto Sans JP Bold"/>
                <a:cs typeface="Noto Sans JP Bold"/>
                <a:sym typeface="Noto Sans JP Bold"/>
              </a:rPr>
              <a:t>(</a:t>
            </a:r>
            <a:r>
              <a:rPr lang="ja-JP" altLang="en-US" sz="2000" dirty="0">
                <a:solidFill>
                  <a:srgbClr val="545454"/>
                </a:solidFill>
                <a:latin typeface="Noto Sans JP Bold"/>
                <a:ea typeface="Noto Sans JP Bold"/>
                <a:cs typeface="Noto Sans JP Bold"/>
                <a:sym typeface="Noto Sans JP Bold"/>
              </a:rPr>
              <a:t>経済耐用年数</a:t>
            </a:r>
            <a:r>
              <a:rPr lang="en-US" altLang="ja-JP" sz="2000" dirty="0">
                <a:solidFill>
                  <a:srgbClr val="545454"/>
                </a:solidFill>
                <a:latin typeface="Noto Sans JP Bold"/>
                <a:ea typeface="Noto Sans JP Bold"/>
                <a:cs typeface="Noto Sans JP Bold"/>
                <a:sym typeface="Noto Sans JP Bold"/>
              </a:rPr>
              <a:t>)</a:t>
            </a:r>
            <a:r>
              <a:rPr lang="ja-JP" altLang="en-US" sz="2400" dirty="0">
                <a:solidFill>
                  <a:srgbClr val="545454"/>
                </a:solidFill>
                <a:latin typeface="Noto Sans JP Bold"/>
                <a:ea typeface="Noto Sans JP Bold"/>
                <a:cs typeface="Noto Sans JP Bold"/>
                <a:sym typeface="Noto Sans JP Bold"/>
              </a:rPr>
              <a:t>に</a:t>
            </a:r>
            <a:endParaRPr lang="en-US" sz="2400" dirty="0">
              <a:solidFill>
                <a:srgbClr val="545454"/>
              </a:solidFill>
              <a:latin typeface="Noto Sans JP Bold"/>
              <a:ea typeface="Noto Sans JP Bold"/>
              <a:cs typeface="Noto Sans JP Bold"/>
              <a:sym typeface="Noto Sans JP Bold"/>
            </a:endParaRPr>
          </a:p>
        </p:txBody>
      </p:sp>
      <p:sp>
        <p:nvSpPr>
          <p:cNvPr id="11" name="TextBox 17">
            <a:extLst>
              <a:ext uri="{FF2B5EF4-FFF2-40B4-BE49-F238E27FC236}">
                <a16:creationId xmlns:a16="http://schemas.microsoft.com/office/drawing/2014/main" id="{E062BE53-CC49-46FD-FDD3-C92646CE9E48}"/>
              </a:ext>
            </a:extLst>
          </p:cNvPr>
          <p:cNvSpPr txBox="1"/>
          <p:nvPr/>
        </p:nvSpPr>
        <p:spPr>
          <a:xfrm>
            <a:off x="2438400" y="5812435"/>
            <a:ext cx="5529943" cy="369332"/>
          </a:xfrm>
          <a:prstGeom prst="accentBorderCallout2">
            <a:avLst>
              <a:gd name="adj1" fmla="val 18751"/>
              <a:gd name="adj2" fmla="val -1542"/>
              <a:gd name="adj3" fmla="val 65171"/>
              <a:gd name="adj4" fmla="val -11647"/>
              <a:gd name="adj5" fmla="val 141237"/>
              <a:gd name="adj6" fmla="val -93319"/>
            </a:avLst>
          </a:prstGeom>
          <a:ln w="28575">
            <a:solidFill>
              <a:schemeClr val="tx2">
                <a:lumMod val="75000"/>
              </a:schemeClr>
            </a:solidFill>
          </a:ln>
        </p:spPr>
        <p:txBody>
          <a:bodyPr wrap="square" lIns="0" tIns="0" rIns="0" bIns="0" rtlCol="0" anchor="ctr">
            <a:spAutoFit/>
          </a:bodyPr>
          <a:lstStyle/>
          <a:p>
            <a:r>
              <a:rPr lang="ja-JP" altLang="en-US" sz="2400" dirty="0">
                <a:solidFill>
                  <a:srgbClr val="545454"/>
                </a:solidFill>
                <a:latin typeface="Noto Sans JP Bold"/>
                <a:ea typeface="Noto Sans JP Bold"/>
                <a:cs typeface="Noto Sans JP Bold"/>
                <a:sym typeface="Noto Sans JP Bold"/>
              </a:rPr>
              <a:t>実車率</a:t>
            </a:r>
            <a:r>
              <a:rPr lang="en-US" altLang="ja-JP" sz="2400" dirty="0">
                <a:solidFill>
                  <a:srgbClr val="545454"/>
                </a:solidFill>
                <a:latin typeface="Noto Sans JP Bold"/>
                <a:ea typeface="Noto Sans JP Bold"/>
                <a:cs typeface="Noto Sans JP Bold"/>
                <a:sym typeface="Noto Sans JP Bold"/>
              </a:rPr>
              <a:t>50%</a:t>
            </a:r>
            <a:r>
              <a:rPr lang="ja-JP" altLang="en-US" sz="2400" dirty="0">
                <a:solidFill>
                  <a:srgbClr val="545454"/>
                </a:solidFill>
                <a:latin typeface="Noto Sans JP Bold"/>
                <a:ea typeface="Noto Sans JP Bold"/>
                <a:cs typeface="Noto Sans JP Bold"/>
                <a:sym typeface="Noto Sans JP Bold"/>
              </a:rPr>
              <a:t>⇒</a:t>
            </a:r>
            <a:r>
              <a:rPr lang="en-US" altLang="ja-JP" sz="2400" dirty="0">
                <a:solidFill>
                  <a:srgbClr val="545454"/>
                </a:solidFill>
                <a:latin typeface="Noto Sans JP Bold"/>
                <a:ea typeface="Noto Sans JP Bold"/>
                <a:cs typeface="Noto Sans JP Bold"/>
                <a:sym typeface="Noto Sans JP Bold"/>
              </a:rPr>
              <a:t>100%</a:t>
            </a:r>
            <a:r>
              <a:rPr lang="ja-JP" altLang="en-US" sz="2400" dirty="0">
                <a:solidFill>
                  <a:srgbClr val="545454"/>
                </a:solidFill>
                <a:latin typeface="Noto Sans JP Bold"/>
                <a:ea typeface="Noto Sans JP Bold"/>
                <a:cs typeface="Noto Sans JP Bold"/>
                <a:sym typeface="Noto Sans JP Bold"/>
              </a:rPr>
              <a:t>に</a:t>
            </a:r>
            <a:endParaRPr lang="en-US" altLang="ja-JP" sz="2400" dirty="0">
              <a:solidFill>
                <a:srgbClr val="545454"/>
              </a:solidFill>
              <a:latin typeface="Noto Sans JP Bold"/>
              <a:ea typeface="Noto Sans JP Bold"/>
              <a:cs typeface="Noto Sans JP Bold"/>
              <a:sym typeface="Noto Sans JP Bold"/>
            </a:endParaRPr>
          </a:p>
        </p:txBody>
      </p:sp>
    </p:spTree>
    <p:extLst>
      <p:ext uri="{BB962C8B-B14F-4D97-AF65-F5344CB8AC3E}">
        <p14:creationId xmlns:p14="http://schemas.microsoft.com/office/powerpoint/2010/main" val="1284474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4AFA2-6150-ABFB-738E-AE8724B2C8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A567853-D0DD-BB53-AF75-0887B17D6162}"/>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1B8FBA43-12D4-A09E-838A-D4E22F2AA27B}"/>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F52C8704-9FDF-F8AD-9329-69933EA1DEAD}"/>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0535FE50-FBC8-3E69-01E9-8CB37F5F090E}"/>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A737DE0B-AE6B-9BC4-B1AB-6F246FC721C2}"/>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取り組んでいるプロジェクト内容③</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6" name="TextBox 17">
            <a:extLst>
              <a:ext uri="{FF2B5EF4-FFF2-40B4-BE49-F238E27FC236}">
                <a16:creationId xmlns:a16="http://schemas.microsoft.com/office/drawing/2014/main" id="{45A0B82F-4B1F-5497-E620-DF697D7EDDF2}"/>
              </a:ext>
            </a:extLst>
          </p:cNvPr>
          <p:cNvSpPr txBox="1"/>
          <p:nvPr/>
        </p:nvSpPr>
        <p:spPr>
          <a:xfrm>
            <a:off x="675254" y="1466690"/>
            <a:ext cx="16937492"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国内トラック距離別運賃 あるべき料金算定ツール　各種料金との比較</a:t>
            </a:r>
          </a:p>
        </p:txBody>
      </p:sp>
      <p:sp>
        <p:nvSpPr>
          <p:cNvPr id="7" name="正方形/長方形 6">
            <a:extLst>
              <a:ext uri="{FF2B5EF4-FFF2-40B4-BE49-F238E27FC236}">
                <a16:creationId xmlns:a16="http://schemas.microsoft.com/office/drawing/2014/main" id="{90D6EE4D-46FB-DDDE-2493-12F71AED2BD7}"/>
              </a:ext>
            </a:extLst>
          </p:cNvPr>
          <p:cNvSpPr/>
          <p:nvPr/>
        </p:nvSpPr>
        <p:spPr>
          <a:xfrm>
            <a:off x="675254" y="2126900"/>
            <a:ext cx="17155546" cy="7467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比較グラフ</a:t>
            </a:r>
          </a:p>
        </p:txBody>
      </p:sp>
      <p:sp>
        <p:nvSpPr>
          <p:cNvPr id="10" name="テキスト ボックス 9">
            <a:extLst>
              <a:ext uri="{FF2B5EF4-FFF2-40B4-BE49-F238E27FC236}">
                <a16:creationId xmlns:a16="http://schemas.microsoft.com/office/drawing/2014/main" id="{09644A2F-EB6D-3E17-6813-5DE4EDA1E341}"/>
              </a:ext>
            </a:extLst>
          </p:cNvPr>
          <p:cNvSpPr txBox="1"/>
          <p:nvPr/>
        </p:nvSpPr>
        <p:spPr>
          <a:xfrm>
            <a:off x="675254" y="9762254"/>
            <a:ext cx="12583546" cy="369332"/>
          </a:xfrm>
          <a:prstGeom prst="rect">
            <a:avLst/>
          </a:prstGeom>
          <a:noFill/>
        </p:spPr>
        <p:txBody>
          <a:bodyPr wrap="square">
            <a:spAutoFit/>
          </a:bodyPr>
          <a:lstStyle/>
          <a:p>
            <a:r>
              <a:rPr lang="ja-JP" altLang="en-US" b="1" dirty="0">
                <a:solidFill>
                  <a:srgbClr val="545454"/>
                </a:solidFill>
                <a:latin typeface="Noto Sans JP Bold"/>
                <a:ea typeface="Noto Sans JP Bold"/>
                <a:sym typeface="Noto Sans JP Bold"/>
              </a:rPr>
              <a:t>ベスロジ・・株式会社ジェムコ日本経営と株式会社ステラリンクが共同開発した適切運賃算出サービス</a:t>
            </a:r>
            <a:endParaRPr lang="ja-JP" altLang="en-US" dirty="0"/>
          </a:p>
        </p:txBody>
      </p:sp>
    </p:spTree>
    <p:extLst>
      <p:ext uri="{BB962C8B-B14F-4D97-AF65-F5344CB8AC3E}">
        <p14:creationId xmlns:p14="http://schemas.microsoft.com/office/powerpoint/2010/main" val="3081916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0FE9E-2DED-D90F-955C-4F739D3E0AB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317DFF7-68BA-3B75-89C4-A0FB29D528A5}"/>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A93644C3-1247-4729-9FBB-34884A514666}"/>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CC607F72-7FBA-24DC-F99B-35200CE38D75}"/>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6074E6D7-C18E-76D9-22FE-FDD8A30E1CA2}"/>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E027851E-33DC-5DC6-99BF-00AA276AB138}"/>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10" name="TextBox 17">
            <a:extLst>
              <a:ext uri="{FF2B5EF4-FFF2-40B4-BE49-F238E27FC236}">
                <a16:creationId xmlns:a16="http://schemas.microsoft.com/office/drawing/2014/main" id="{BE0879A7-84AE-948F-2AD2-98455730D4C6}"/>
              </a:ext>
            </a:extLst>
          </p:cNvPr>
          <p:cNvSpPr txBox="1"/>
          <p:nvPr/>
        </p:nvSpPr>
        <p:spPr>
          <a:xfrm>
            <a:off x="675255" y="1466690"/>
            <a:ext cx="47244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完成までのスケジュール</a:t>
            </a:r>
            <a:endParaRPr lang="en-US" sz="3200" b="1" dirty="0">
              <a:solidFill>
                <a:srgbClr val="545454"/>
              </a:solidFill>
              <a:latin typeface="Noto Sans JP Bold"/>
              <a:ea typeface="Noto Sans JP Bold"/>
              <a:cs typeface="Noto Sans JP Bold"/>
              <a:sym typeface="Noto Sans JP Bold"/>
            </a:endParaRPr>
          </a:p>
        </p:txBody>
      </p:sp>
      <p:sp>
        <p:nvSpPr>
          <p:cNvPr id="11" name="正方形/長方形 10">
            <a:extLst>
              <a:ext uri="{FF2B5EF4-FFF2-40B4-BE49-F238E27FC236}">
                <a16:creationId xmlns:a16="http://schemas.microsoft.com/office/drawing/2014/main" id="{2AD92C03-BDF7-08B9-7D00-6A6799968230}"/>
              </a:ext>
            </a:extLst>
          </p:cNvPr>
          <p:cNvSpPr/>
          <p:nvPr/>
        </p:nvSpPr>
        <p:spPr>
          <a:xfrm>
            <a:off x="675254" y="2126900"/>
            <a:ext cx="17155546" cy="7467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スケジュール 完成時期がわかるように</a:t>
            </a:r>
          </a:p>
        </p:txBody>
      </p:sp>
    </p:spTree>
    <p:extLst>
      <p:ext uri="{BB962C8B-B14F-4D97-AF65-F5344CB8AC3E}">
        <p14:creationId xmlns:p14="http://schemas.microsoft.com/office/powerpoint/2010/main" val="487425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1F546-FA62-6E0E-CA00-52C1190F967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E689BAA-C381-CD89-2A1F-7BCF5EE04BC5}"/>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0F0657BB-DF00-4EDE-E0B5-D71BDB07CA0F}"/>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3A25CF1E-8D3B-0C29-8A1C-A0071CB54ACB}"/>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A8BD271C-4FD3-C2DC-D061-5337C666EE44}"/>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99CC204E-DCEA-7330-C075-2537AB0CA92A}"/>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本日のポイント</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6" name="Freeform 7">
            <a:extLst>
              <a:ext uri="{FF2B5EF4-FFF2-40B4-BE49-F238E27FC236}">
                <a16:creationId xmlns:a16="http://schemas.microsoft.com/office/drawing/2014/main" id="{42DD6B4D-89A0-D432-3864-3BDBC34A9127}"/>
              </a:ext>
            </a:extLst>
          </p:cNvPr>
          <p:cNvSpPr/>
          <p:nvPr/>
        </p:nvSpPr>
        <p:spPr>
          <a:xfrm>
            <a:off x="687280" y="1790700"/>
            <a:ext cx="641094" cy="663486"/>
          </a:xfrm>
          <a:custGeom>
            <a:avLst/>
            <a:gdLst/>
            <a:ahLst/>
            <a:cxnLst/>
            <a:rect l="l" t="t" r="r" b="b"/>
            <a:pathLst>
              <a:path w="641094" h="663486">
                <a:moveTo>
                  <a:pt x="0" y="0"/>
                </a:moveTo>
                <a:lnTo>
                  <a:pt x="641093" y="0"/>
                </a:lnTo>
                <a:lnTo>
                  <a:pt x="641093" y="663486"/>
                </a:lnTo>
                <a:lnTo>
                  <a:pt x="0" y="663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10">
            <a:extLst>
              <a:ext uri="{FF2B5EF4-FFF2-40B4-BE49-F238E27FC236}">
                <a16:creationId xmlns:a16="http://schemas.microsoft.com/office/drawing/2014/main" id="{C2DD2417-35C0-5618-8BE5-C3A21AFF0556}"/>
              </a:ext>
            </a:extLst>
          </p:cNvPr>
          <p:cNvGrpSpPr/>
          <p:nvPr/>
        </p:nvGrpSpPr>
        <p:grpSpPr>
          <a:xfrm>
            <a:off x="5040187" y="2225799"/>
            <a:ext cx="8218613" cy="214578"/>
            <a:chOff x="0" y="0"/>
            <a:chExt cx="2622315" cy="56514"/>
          </a:xfrm>
        </p:grpSpPr>
        <p:sp>
          <p:nvSpPr>
            <p:cNvPr id="8" name="Freeform 11">
              <a:extLst>
                <a:ext uri="{FF2B5EF4-FFF2-40B4-BE49-F238E27FC236}">
                  <a16:creationId xmlns:a16="http://schemas.microsoft.com/office/drawing/2014/main" id="{8D292272-D71D-43CB-DF93-B99A792FFDE0}"/>
                </a:ext>
              </a:extLst>
            </p:cNvPr>
            <p:cNvSpPr/>
            <p:nvPr/>
          </p:nvSpPr>
          <p:spPr>
            <a:xfrm>
              <a:off x="0" y="0"/>
              <a:ext cx="2622315" cy="56514"/>
            </a:xfrm>
            <a:custGeom>
              <a:avLst/>
              <a:gdLst/>
              <a:ahLst/>
              <a:cxnLst/>
              <a:rect l="l" t="t" r="r" b="b"/>
              <a:pathLst>
                <a:path w="2622315" h="56514">
                  <a:moveTo>
                    <a:pt x="0" y="0"/>
                  </a:moveTo>
                  <a:lnTo>
                    <a:pt x="2622315" y="0"/>
                  </a:lnTo>
                  <a:lnTo>
                    <a:pt x="2622315" y="56514"/>
                  </a:lnTo>
                  <a:lnTo>
                    <a:pt x="0" y="56514"/>
                  </a:lnTo>
                  <a:close/>
                </a:path>
              </a:pathLst>
            </a:custGeom>
            <a:solidFill>
              <a:srgbClr val="5CDFE5">
                <a:alpha val="29804"/>
              </a:srgbClr>
            </a:solidFill>
          </p:spPr>
        </p:sp>
        <p:sp>
          <p:nvSpPr>
            <p:cNvPr id="9" name="TextBox 12">
              <a:extLst>
                <a:ext uri="{FF2B5EF4-FFF2-40B4-BE49-F238E27FC236}">
                  <a16:creationId xmlns:a16="http://schemas.microsoft.com/office/drawing/2014/main" id="{BA6B435E-580F-2E1D-430A-D72DDDB22D1D}"/>
                </a:ext>
              </a:extLst>
            </p:cNvPr>
            <p:cNvSpPr txBox="1"/>
            <p:nvPr/>
          </p:nvSpPr>
          <p:spPr>
            <a:xfrm>
              <a:off x="0" y="-47625"/>
              <a:ext cx="2622315" cy="104139"/>
            </a:xfrm>
            <a:prstGeom prst="rect">
              <a:avLst/>
            </a:prstGeom>
          </p:spPr>
          <p:txBody>
            <a:bodyPr lIns="50800" tIns="50800" rIns="50800" bIns="50800" rtlCol="0" anchor="ctr"/>
            <a:lstStyle/>
            <a:p>
              <a:pPr algn="ctr">
                <a:lnSpc>
                  <a:spcPts val="2659"/>
                </a:lnSpc>
              </a:pPr>
              <a:endParaRPr/>
            </a:p>
          </p:txBody>
        </p:sp>
      </p:grpSp>
      <p:sp>
        <p:nvSpPr>
          <p:cNvPr id="13" name="TextBox 17">
            <a:extLst>
              <a:ext uri="{FF2B5EF4-FFF2-40B4-BE49-F238E27FC236}">
                <a16:creationId xmlns:a16="http://schemas.microsoft.com/office/drawing/2014/main" id="{2E9D57C0-A23A-2C99-09DB-5CB68DD13F4D}"/>
              </a:ext>
            </a:extLst>
          </p:cNvPr>
          <p:cNvSpPr txBox="1"/>
          <p:nvPr/>
        </p:nvSpPr>
        <p:spPr>
          <a:xfrm>
            <a:off x="1524000" y="1893298"/>
            <a:ext cx="127254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現在取り組んでいる業務＆プロジェクトについてご紹介</a:t>
            </a:r>
            <a:r>
              <a:rPr lang="en-US" altLang="ja-JP" sz="2400" b="1" dirty="0">
                <a:solidFill>
                  <a:srgbClr val="545454"/>
                </a:solidFill>
                <a:latin typeface="Noto Sans JP Bold"/>
                <a:ea typeface="Noto Sans JP Bold"/>
                <a:cs typeface="Noto Sans JP Bold"/>
                <a:sym typeface="Noto Sans JP Bold"/>
              </a:rPr>
              <a:t>(20</a:t>
            </a:r>
            <a:r>
              <a:rPr lang="ja-JP" altLang="en-US" sz="2400" b="1" dirty="0">
                <a:solidFill>
                  <a:srgbClr val="545454"/>
                </a:solidFill>
                <a:latin typeface="Noto Sans JP Bold"/>
                <a:ea typeface="Noto Sans JP Bold"/>
                <a:cs typeface="Noto Sans JP Bold"/>
                <a:sym typeface="Noto Sans JP Bold"/>
              </a:rPr>
              <a:t>分ほど</a:t>
            </a:r>
            <a:r>
              <a:rPr lang="en-US" altLang="ja-JP" sz="2400" b="1" dirty="0">
                <a:solidFill>
                  <a:srgbClr val="545454"/>
                </a:solidFill>
                <a:latin typeface="Noto Sans JP Bold"/>
                <a:ea typeface="Noto Sans JP Bold"/>
                <a:cs typeface="Noto Sans JP Bold"/>
                <a:sym typeface="Noto Sans JP Bold"/>
              </a:rPr>
              <a:t>)</a:t>
            </a:r>
            <a:endParaRPr lang="en-US" sz="3200" b="1" dirty="0">
              <a:solidFill>
                <a:srgbClr val="545454"/>
              </a:solidFill>
              <a:latin typeface="Noto Sans JP Bold"/>
              <a:ea typeface="Noto Sans JP Bold"/>
              <a:cs typeface="Noto Sans JP Bold"/>
              <a:sym typeface="Noto Sans JP Bold"/>
            </a:endParaRPr>
          </a:p>
        </p:txBody>
      </p:sp>
      <p:sp>
        <p:nvSpPr>
          <p:cNvPr id="14" name="TextBox 17">
            <a:extLst>
              <a:ext uri="{FF2B5EF4-FFF2-40B4-BE49-F238E27FC236}">
                <a16:creationId xmlns:a16="http://schemas.microsoft.com/office/drawing/2014/main" id="{37E2AA25-1B9E-9596-B1AE-E580CCF9CC14}"/>
              </a:ext>
            </a:extLst>
          </p:cNvPr>
          <p:cNvSpPr txBox="1"/>
          <p:nvPr/>
        </p:nvSpPr>
        <p:spPr>
          <a:xfrm>
            <a:off x="1524000" y="3525679"/>
            <a:ext cx="11658600" cy="984885"/>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取組内容について認識していただいたうえで</a:t>
            </a:r>
            <a:endParaRPr lang="en-US" altLang="ja-JP" sz="3200" b="1" dirty="0">
              <a:solidFill>
                <a:srgbClr val="545454"/>
              </a:solidFill>
              <a:latin typeface="Noto Sans JP Bold"/>
              <a:ea typeface="Noto Sans JP Bold"/>
              <a:cs typeface="Noto Sans JP Bold"/>
              <a:sym typeface="Noto Sans JP Bold"/>
            </a:endParaRPr>
          </a:p>
          <a:p>
            <a:r>
              <a:rPr lang="ja-JP" altLang="en-US" sz="3200" b="1" dirty="0">
                <a:solidFill>
                  <a:srgbClr val="545454"/>
                </a:solidFill>
                <a:latin typeface="Noto Sans JP Bold"/>
                <a:ea typeface="Noto Sans JP Bold"/>
                <a:cs typeface="Noto Sans JP Bold"/>
                <a:sym typeface="Noto Sans JP Bold"/>
              </a:rPr>
              <a:t>業務・人生のアドバイスをしていただきたいです</a:t>
            </a:r>
            <a:endParaRPr lang="en-US" sz="3200" b="1" dirty="0">
              <a:solidFill>
                <a:srgbClr val="545454"/>
              </a:solidFill>
              <a:latin typeface="Noto Sans JP Bold"/>
              <a:ea typeface="Noto Sans JP Bold"/>
              <a:cs typeface="Noto Sans JP Bold"/>
              <a:sym typeface="Noto Sans JP Bold"/>
            </a:endParaRPr>
          </a:p>
        </p:txBody>
      </p:sp>
      <p:pic>
        <p:nvPicPr>
          <p:cNvPr id="1026" name="Picture 2" descr="社長、部長">
            <a:extLst>
              <a:ext uri="{FF2B5EF4-FFF2-40B4-BE49-F238E27FC236}">
                <a16:creationId xmlns:a16="http://schemas.microsoft.com/office/drawing/2014/main" id="{54264856-1CB1-3CF0-2C39-00DBC5630EA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458450" y="3663315"/>
            <a:ext cx="895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62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FBB8C-8FE6-838D-E5D9-E68A5F2A3BC3}"/>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C193EB57-FEBF-5EF2-D9F8-A4E4A9272435}"/>
              </a:ext>
            </a:extLst>
          </p:cNvPr>
          <p:cNvPicPr>
            <a:picLocks noChangeAspect="1"/>
          </p:cNvPicPr>
          <p:nvPr/>
        </p:nvPicPr>
        <p:blipFill>
          <a:blip r:embed="rId2" cstate="print">
            <a:extLst>
              <a:ext uri="{28A0092B-C50C-407E-A947-70E740481C1C}">
                <a14:useLocalDpi xmlns:a14="http://schemas.microsoft.com/office/drawing/2010/main" val="0"/>
              </a:ext>
            </a:extLst>
          </a:blip>
          <a:srcRect t="7812" b="7719"/>
          <a:stretch/>
        </p:blipFill>
        <p:spPr>
          <a:xfrm>
            <a:off x="0" y="0"/>
            <a:ext cx="18288000" cy="10298386"/>
          </a:xfrm>
          <a:prstGeom prst="rect">
            <a:avLst/>
          </a:prstGeom>
        </p:spPr>
      </p:pic>
      <p:sp>
        <p:nvSpPr>
          <p:cNvPr id="12" name="正方形/長方形 11">
            <a:extLst>
              <a:ext uri="{FF2B5EF4-FFF2-40B4-BE49-F238E27FC236}">
                <a16:creationId xmlns:a16="http://schemas.microsoft.com/office/drawing/2014/main" id="{6EDD7A56-751E-1A45-8E8B-8722F544CE15}"/>
              </a:ext>
            </a:extLst>
          </p:cNvPr>
          <p:cNvSpPr/>
          <p:nvPr/>
        </p:nvSpPr>
        <p:spPr>
          <a:xfrm>
            <a:off x="0" y="-11386"/>
            <a:ext cx="18288000" cy="10298386"/>
          </a:xfrm>
          <a:prstGeom prst="rect">
            <a:avLst/>
          </a:prstGeom>
          <a:solidFill>
            <a:schemeClr val="bg1">
              <a:lumMod val="5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Group 2">
            <a:extLst>
              <a:ext uri="{FF2B5EF4-FFF2-40B4-BE49-F238E27FC236}">
                <a16:creationId xmlns:a16="http://schemas.microsoft.com/office/drawing/2014/main" id="{38E7E706-5C42-4BF9-47EA-CB30082CBD1F}"/>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0DEFD7AC-C2D0-3143-77F9-1A4F2EB88F61}"/>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825B0CEF-15C1-CCCB-AC60-3BA12045A669}"/>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E06A21EA-F036-807A-ADF3-5E7ACB2E9B73}"/>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99429F3E-061B-A1DF-E832-D2D366F38FCB}"/>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chemeClr val="bg1"/>
                </a:solidFill>
                <a:latin typeface="Noto Sans JP Bold" panose="020B0200000000000000" charset="-128"/>
                <a:ea typeface="Noto Sans JP Bold" panose="020B0200000000000000" charset="-128"/>
                <a:cs typeface="Now"/>
                <a:sym typeface="Now"/>
              </a:rPr>
              <a:t>まとめ</a:t>
            </a:r>
            <a:endParaRPr lang="en-US" altLang="ja-JP" sz="3600" dirty="0">
              <a:solidFill>
                <a:schemeClr val="bg1"/>
              </a:solidFill>
              <a:latin typeface="Noto Sans JP Bold" panose="020B0200000000000000" charset="-128"/>
              <a:ea typeface="Noto Sans JP Bold" panose="020B0200000000000000" charset="-128"/>
              <a:cs typeface="Now"/>
              <a:sym typeface="Now"/>
            </a:endParaRPr>
          </a:p>
        </p:txBody>
      </p:sp>
      <p:sp>
        <p:nvSpPr>
          <p:cNvPr id="14" name="TextBox 17">
            <a:extLst>
              <a:ext uri="{FF2B5EF4-FFF2-40B4-BE49-F238E27FC236}">
                <a16:creationId xmlns:a16="http://schemas.microsoft.com/office/drawing/2014/main" id="{38BADE8C-AF42-2825-2203-BD709E258EB2}"/>
              </a:ext>
            </a:extLst>
          </p:cNvPr>
          <p:cNvSpPr txBox="1"/>
          <p:nvPr/>
        </p:nvSpPr>
        <p:spPr>
          <a:xfrm>
            <a:off x="1524000" y="2265522"/>
            <a:ext cx="12725400" cy="492443"/>
          </a:xfrm>
          <a:prstGeom prst="rect">
            <a:avLst/>
          </a:prstGeom>
        </p:spPr>
        <p:txBody>
          <a:bodyPr wrap="square" lIns="0" tIns="0" rIns="0" bIns="0" rtlCol="0" anchor="ctr">
            <a:spAutoFit/>
          </a:bodyPr>
          <a:lstStyle/>
          <a:p>
            <a:r>
              <a:rPr lang="ja-JP" altLang="en-US" sz="3200" b="1" dirty="0">
                <a:solidFill>
                  <a:schemeClr val="bg1"/>
                </a:solidFill>
                <a:latin typeface="Noto Sans JP Bold"/>
                <a:ea typeface="Noto Sans JP Bold"/>
                <a:cs typeface="Noto Sans JP Bold"/>
                <a:sym typeface="Noto Sans JP Bold"/>
              </a:rPr>
              <a:t>・業務内容／取組プロジェクトについて共有させていただきました</a:t>
            </a:r>
            <a:endParaRPr lang="en-US" sz="3200" b="1" dirty="0">
              <a:solidFill>
                <a:schemeClr val="bg1"/>
              </a:solidFill>
              <a:latin typeface="Noto Sans JP Bold"/>
              <a:ea typeface="Noto Sans JP Bold"/>
              <a:cs typeface="Noto Sans JP Bold"/>
              <a:sym typeface="Noto Sans JP Bold"/>
            </a:endParaRPr>
          </a:p>
        </p:txBody>
      </p:sp>
      <p:sp>
        <p:nvSpPr>
          <p:cNvPr id="16" name="TextBox 17">
            <a:extLst>
              <a:ext uri="{FF2B5EF4-FFF2-40B4-BE49-F238E27FC236}">
                <a16:creationId xmlns:a16="http://schemas.microsoft.com/office/drawing/2014/main" id="{2DC7D97A-9F56-9FD9-707E-B19189E2596A}"/>
              </a:ext>
            </a:extLst>
          </p:cNvPr>
          <p:cNvSpPr txBox="1"/>
          <p:nvPr/>
        </p:nvSpPr>
        <p:spPr>
          <a:xfrm>
            <a:off x="1507671" y="3296841"/>
            <a:ext cx="13275129" cy="984885"/>
          </a:xfrm>
          <a:prstGeom prst="rect">
            <a:avLst/>
          </a:prstGeom>
        </p:spPr>
        <p:txBody>
          <a:bodyPr wrap="square" lIns="0" tIns="0" rIns="0" bIns="0" rtlCol="0" anchor="ctr">
            <a:spAutoFit/>
          </a:bodyPr>
          <a:lstStyle/>
          <a:p>
            <a:r>
              <a:rPr lang="ja-JP" altLang="en-US" sz="3200" b="1" dirty="0">
                <a:solidFill>
                  <a:schemeClr val="bg1"/>
                </a:solidFill>
                <a:latin typeface="Noto Sans JP Bold"/>
                <a:ea typeface="Noto Sans JP Bold"/>
                <a:cs typeface="Noto Sans JP Bold"/>
                <a:sym typeface="Noto Sans JP Bold"/>
              </a:rPr>
              <a:t>・取組プロジェクトについてはスケジュールに沿って進めていきます</a:t>
            </a:r>
            <a:endParaRPr lang="en-US" altLang="ja-JP" sz="3200" b="1" dirty="0">
              <a:solidFill>
                <a:schemeClr val="bg1"/>
              </a:solidFill>
              <a:latin typeface="Noto Sans JP Bold"/>
              <a:ea typeface="Noto Sans JP Bold"/>
              <a:cs typeface="Noto Sans JP Bold"/>
              <a:sym typeface="Noto Sans JP Bold"/>
            </a:endParaRPr>
          </a:p>
          <a:p>
            <a:r>
              <a:rPr lang="ja-JP" altLang="en-US" sz="3200" b="1" dirty="0">
                <a:solidFill>
                  <a:schemeClr val="bg1"/>
                </a:solidFill>
                <a:latin typeface="Noto Sans JP Bold"/>
                <a:ea typeface="Noto Sans JP Bold"/>
                <a:cs typeface="Noto Sans JP Bold"/>
                <a:sym typeface="Noto Sans JP Bold"/>
              </a:rPr>
              <a:t>　共生に貢献できるように業務に取り組んでいきます</a:t>
            </a:r>
            <a:endParaRPr lang="en-US" altLang="ja-JP" sz="3200" b="1" dirty="0">
              <a:solidFill>
                <a:schemeClr val="bg1"/>
              </a:solidFill>
              <a:latin typeface="Noto Sans JP Bold"/>
              <a:ea typeface="Noto Sans JP Bold"/>
              <a:cs typeface="Noto Sans JP Bold"/>
              <a:sym typeface="Noto Sans JP Bold"/>
            </a:endParaRPr>
          </a:p>
        </p:txBody>
      </p:sp>
      <p:sp>
        <p:nvSpPr>
          <p:cNvPr id="19" name="TextBox 17">
            <a:extLst>
              <a:ext uri="{FF2B5EF4-FFF2-40B4-BE49-F238E27FC236}">
                <a16:creationId xmlns:a16="http://schemas.microsoft.com/office/drawing/2014/main" id="{93815D87-EF28-D225-EC40-9536C449F102}"/>
              </a:ext>
            </a:extLst>
          </p:cNvPr>
          <p:cNvSpPr txBox="1"/>
          <p:nvPr/>
        </p:nvSpPr>
        <p:spPr>
          <a:xfrm>
            <a:off x="1524000" y="5040918"/>
            <a:ext cx="10836729" cy="492443"/>
          </a:xfrm>
          <a:prstGeom prst="rect">
            <a:avLst/>
          </a:prstGeom>
        </p:spPr>
        <p:txBody>
          <a:bodyPr wrap="square" lIns="0" tIns="0" rIns="0" bIns="0" rtlCol="0" anchor="ctr">
            <a:spAutoFit/>
          </a:bodyPr>
          <a:lstStyle/>
          <a:p>
            <a:r>
              <a:rPr lang="ja-JP" altLang="en-US" sz="3200" b="1" dirty="0">
                <a:solidFill>
                  <a:schemeClr val="bg1"/>
                </a:solidFill>
                <a:latin typeface="Noto Sans JP Bold"/>
                <a:ea typeface="Noto Sans JP Bold"/>
                <a:cs typeface="Noto Sans JP Bold"/>
                <a:sym typeface="Noto Sans JP Bold"/>
              </a:rPr>
              <a:t>・業務・人生のアドバイスをお願いします</a:t>
            </a:r>
          </a:p>
        </p:txBody>
      </p:sp>
      <p:sp>
        <p:nvSpPr>
          <p:cNvPr id="22" name="TextBox 17">
            <a:extLst>
              <a:ext uri="{FF2B5EF4-FFF2-40B4-BE49-F238E27FC236}">
                <a16:creationId xmlns:a16="http://schemas.microsoft.com/office/drawing/2014/main" id="{FBBACB40-0DD5-985F-29FD-7519FDA3CAC8}"/>
              </a:ext>
            </a:extLst>
          </p:cNvPr>
          <p:cNvSpPr txBox="1"/>
          <p:nvPr/>
        </p:nvSpPr>
        <p:spPr>
          <a:xfrm>
            <a:off x="13716000" y="9548586"/>
            <a:ext cx="4343399" cy="492443"/>
          </a:xfrm>
          <a:prstGeom prst="rect">
            <a:avLst/>
          </a:prstGeom>
        </p:spPr>
        <p:txBody>
          <a:bodyPr wrap="square" lIns="0" tIns="0" rIns="0" bIns="0" rtlCol="0" anchor="ctr">
            <a:spAutoFit/>
          </a:bodyPr>
          <a:lstStyle/>
          <a:p>
            <a:r>
              <a:rPr lang="ja-JP" altLang="en-US" sz="3200" b="1" dirty="0">
                <a:solidFill>
                  <a:schemeClr val="bg1"/>
                </a:solidFill>
                <a:latin typeface="Noto Sans JP Bold"/>
                <a:ea typeface="Noto Sans JP Bold"/>
                <a:cs typeface="Noto Sans JP Bold"/>
                <a:sym typeface="Noto Sans JP Bold"/>
              </a:rPr>
              <a:t>📷</a:t>
            </a:r>
            <a:r>
              <a:rPr lang="en-US" altLang="ja-JP" sz="3200" b="1" dirty="0">
                <a:solidFill>
                  <a:schemeClr val="bg1"/>
                </a:solidFill>
                <a:latin typeface="Noto Sans JP Bold"/>
                <a:ea typeface="Noto Sans JP Bold"/>
                <a:cs typeface="Noto Sans JP Bold"/>
                <a:sym typeface="Noto Sans JP Bold"/>
              </a:rPr>
              <a:t>Macau, Cotai Strip</a:t>
            </a:r>
            <a:endParaRPr lang="ja-JP" altLang="en-US" sz="3200" b="1" dirty="0">
              <a:solidFill>
                <a:schemeClr val="bg1"/>
              </a:solidFill>
              <a:latin typeface="Noto Sans JP Bold"/>
              <a:ea typeface="Noto Sans JP Bold"/>
              <a:cs typeface="Noto Sans JP Bold"/>
              <a:sym typeface="Noto Sans JP Bold"/>
            </a:endParaRPr>
          </a:p>
        </p:txBody>
      </p:sp>
    </p:spTree>
    <p:extLst>
      <p:ext uri="{BB962C8B-B14F-4D97-AF65-F5344CB8AC3E}">
        <p14:creationId xmlns:p14="http://schemas.microsoft.com/office/powerpoint/2010/main" val="1147619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568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5DE0E6">
                <a:alpha val="100000"/>
              </a:srgbClr>
            </a:gs>
            <a:gs pos="100000">
              <a:srgbClr val="004AAD">
                <a:alpha val="100000"/>
              </a:srgbClr>
            </a:gs>
          </a:gsLst>
          <a:lin ang="0"/>
        </a:gradFill>
        <a:effectLst/>
      </p:bgPr>
    </p:bg>
    <p:spTree>
      <p:nvGrpSpPr>
        <p:cNvPr id="1" name="">
          <a:extLst>
            <a:ext uri="{FF2B5EF4-FFF2-40B4-BE49-F238E27FC236}">
              <a16:creationId xmlns:a16="http://schemas.microsoft.com/office/drawing/2014/main" id="{36C0F624-80FC-E507-F3B2-60C5C0EA3B65}"/>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69B1EBB6-3724-387E-392E-FE6E871596E3}"/>
              </a:ext>
            </a:extLst>
          </p:cNvPr>
          <p:cNvPicPr>
            <a:picLocks noChangeAspect="1"/>
          </p:cNvPicPr>
          <p:nvPr/>
        </p:nvPicPr>
        <p:blipFill>
          <a:blip r:embed="rId2" cstate="print">
            <a:extLst>
              <a:ext uri="{28A0092B-C50C-407E-A947-70E740481C1C}">
                <a14:useLocalDpi xmlns:a14="http://schemas.microsoft.com/office/drawing/2010/main" val="0"/>
              </a:ext>
            </a:extLst>
          </a:blip>
          <a:srcRect t="11695" b="7860"/>
          <a:stretch/>
        </p:blipFill>
        <p:spPr>
          <a:xfrm>
            <a:off x="547260" y="533050"/>
            <a:ext cx="17193478" cy="9220899"/>
          </a:xfrm>
          <a:prstGeom prst="roundRect">
            <a:avLst>
              <a:gd name="adj" fmla="val 16667"/>
            </a:avLst>
          </a:prstGeom>
          <a:ln>
            <a:noFill/>
          </a:ln>
          <a:effectLst/>
          <a:scene3d>
            <a:camera prst="orthographicFront"/>
            <a:lightRig rig="contrasting" dir="t">
              <a:rot lat="0" lon="0" rev="0"/>
            </a:lightRig>
          </a:scene3d>
          <a:sp3d prstMaterial="plastic">
            <a:bevelT w="0" h="0" prst="relaxedInset"/>
            <a:contourClr>
              <a:srgbClr val="969696"/>
            </a:contourClr>
          </a:sp3d>
        </p:spPr>
      </p:pic>
      <p:sp>
        <p:nvSpPr>
          <p:cNvPr id="6" name="Freeform 6">
            <a:extLst>
              <a:ext uri="{FF2B5EF4-FFF2-40B4-BE49-F238E27FC236}">
                <a16:creationId xmlns:a16="http://schemas.microsoft.com/office/drawing/2014/main" id="{11BFE489-B572-6AF6-87C5-AF61F9A25E6B}"/>
              </a:ext>
            </a:extLst>
          </p:cNvPr>
          <p:cNvSpPr/>
          <p:nvPr/>
        </p:nvSpPr>
        <p:spPr>
          <a:xfrm>
            <a:off x="6161926" y="2625246"/>
            <a:ext cx="5964148" cy="1312800"/>
          </a:xfrm>
          <a:custGeom>
            <a:avLst/>
            <a:gdLst/>
            <a:ahLst/>
            <a:cxnLst/>
            <a:rect l="l" t="t" r="r" b="b"/>
            <a:pathLst>
              <a:path w="1570804" h="345758">
                <a:moveTo>
                  <a:pt x="1367604" y="0"/>
                </a:moveTo>
                <a:cubicBezTo>
                  <a:pt x="1479829" y="0"/>
                  <a:pt x="1570804" y="77401"/>
                  <a:pt x="1570804" y="172879"/>
                </a:cubicBezTo>
                <a:cubicBezTo>
                  <a:pt x="1570804" y="268357"/>
                  <a:pt x="1479829" y="345758"/>
                  <a:pt x="1367604" y="345758"/>
                </a:cubicBezTo>
                <a:lnTo>
                  <a:pt x="203200" y="345758"/>
                </a:lnTo>
                <a:cubicBezTo>
                  <a:pt x="90976" y="345758"/>
                  <a:pt x="0" y="268357"/>
                  <a:pt x="0" y="172879"/>
                </a:cubicBezTo>
                <a:cubicBezTo>
                  <a:pt x="0" y="77401"/>
                  <a:pt x="90976" y="0"/>
                  <a:pt x="203200" y="0"/>
                </a:cubicBezTo>
                <a:close/>
              </a:path>
            </a:pathLst>
          </a:custGeom>
          <a:gradFill rotWithShape="1">
            <a:gsLst>
              <a:gs pos="0">
                <a:srgbClr val="5DE0E6">
                  <a:alpha val="100000"/>
                </a:srgbClr>
              </a:gs>
              <a:gs pos="100000">
                <a:srgbClr val="004AAD">
                  <a:alpha val="100000"/>
                </a:srgbClr>
              </a:gs>
            </a:gsLst>
            <a:lin ang="0"/>
          </a:gradFill>
        </p:spPr>
      </p:sp>
      <p:sp>
        <p:nvSpPr>
          <p:cNvPr id="7" name="TextBox 7">
            <a:extLst>
              <a:ext uri="{FF2B5EF4-FFF2-40B4-BE49-F238E27FC236}">
                <a16:creationId xmlns:a16="http://schemas.microsoft.com/office/drawing/2014/main" id="{77D59794-6A0C-D82A-372B-CE78024AF807}"/>
              </a:ext>
            </a:extLst>
          </p:cNvPr>
          <p:cNvSpPr txBox="1"/>
          <p:nvPr/>
        </p:nvSpPr>
        <p:spPr>
          <a:xfrm>
            <a:off x="6161926" y="2534833"/>
            <a:ext cx="5964148" cy="1493626"/>
          </a:xfrm>
          <a:prstGeom prst="rect">
            <a:avLst/>
          </a:prstGeom>
        </p:spPr>
        <p:txBody>
          <a:bodyPr lIns="50800" tIns="50800" rIns="50800" bIns="50800" rtlCol="0" anchor="ctr"/>
          <a:lstStyle/>
          <a:p>
            <a:pPr algn="ctr">
              <a:lnSpc>
                <a:spcPts val="4480"/>
              </a:lnSpc>
            </a:pPr>
            <a:r>
              <a:rPr lang="en-US" sz="3200" b="1" dirty="0">
                <a:solidFill>
                  <a:srgbClr val="FFFFFF"/>
                </a:solidFill>
                <a:latin typeface="Noto Sans JP Bold"/>
                <a:ea typeface="Noto Sans JP Bold"/>
                <a:cs typeface="Noto Sans JP Bold"/>
                <a:sym typeface="Noto Sans JP Bold"/>
              </a:rPr>
              <a:t>Logistics</a:t>
            </a:r>
          </a:p>
        </p:txBody>
      </p:sp>
      <p:sp>
        <p:nvSpPr>
          <p:cNvPr id="8" name="AutoShape 8">
            <a:extLst>
              <a:ext uri="{FF2B5EF4-FFF2-40B4-BE49-F238E27FC236}">
                <a16:creationId xmlns:a16="http://schemas.microsoft.com/office/drawing/2014/main" id="{F4BE6A7C-1F5D-797E-732D-E7C07FCF55BB}"/>
              </a:ext>
            </a:extLst>
          </p:cNvPr>
          <p:cNvSpPr/>
          <p:nvPr/>
        </p:nvSpPr>
        <p:spPr>
          <a:xfrm flipV="1">
            <a:off x="4074242" y="5848350"/>
            <a:ext cx="10139516" cy="19050"/>
          </a:xfrm>
          <a:prstGeom prst="line">
            <a:avLst/>
          </a:prstGeom>
          <a:ln w="28575" cap="flat">
            <a:solidFill>
              <a:srgbClr val="5CDFE5"/>
            </a:solidFill>
            <a:prstDash val="solid"/>
            <a:headEnd type="none" w="sm" len="sm"/>
            <a:tailEnd type="none" w="sm" len="sm"/>
          </a:ln>
        </p:spPr>
      </p:sp>
      <p:sp>
        <p:nvSpPr>
          <p:cNvPr id="9" name="TextBox 9">
            <a:extLst>
              <a:ext uri="{FF2B5EF4-FFF2-40B4-BE49-F238E27FC236}">
                <a16:creationId xmlns:a16="http://schemas.microsoft.com/office/drawing/2014/main" id="{B2C2DE28-4DC2-2130-3C22-462CA5DC820B}"/>
              </a:ext>
            </a:extLst>
          </p:cNvPr>
          <p:cNvSpPr txBox="1"/>
          <p:nvPr/>
        </p:nvSpPr>
        <p:spPr>
          <a:xfrm>
            <a:off x="1600200" y="4543742"/>
            <a:ext cx="15468600" cy="1078500"/>
          </a:xfrm>
          <a:prstGeom prst="rect">
            <a:avLst/>
          </a:prstGeom>
        </p:spPr>
        <p:txBody>
          <a:bodyPr wrap="square" lIns="0" tIns="0" rIns="0" bIns="0" rtlCol="0" anchor="t">
            <a:spAutoFit/>
          </a:bodyPr>
          <a:lstStyle/>
          <a:p>
            <a:pPr algn="ctr">
              <a:lnSpc>
                <a:spcPts val="8959"/>
              </a:lnSpc>
            </a:pPr>
            <a:r>
              <a:rPr lang="ja-JP" altLang="en-US" sz="6399" b="1" dirty="0">
                <a:solidFill>
                  <a:schemeClr val="bg1"/>
                </a:solidFill>
                <a:latin typeface="Noto Sans JP Bold"/>
                <a:ea typeface="Noto Sans JP Bold"/>
                <a:cs typeface="Noto Sans JP Bold"/>
                <a:sym typeface="Noto Sans JP Bold"/>
              </a:rPr>
              <a:t>業務取組内容ご紹介</a:t>
            </a:r>
            <a:endParaRPr lang="en-US" sz="6399" b="1" dirty="0">
              <a:solidFill>
                <a:schemeClr val="bg1"/>
              </a:solidFill>
              <a:latin typeface="Noto Sans JP Bold"/>
              <a:ea typeface="Noto Sans JP Bold"/>
              <a:cs typeface="Noto Sans JP Bold"/>
              <a:sym typeface="Noto Sans JP Bold"/>
            </a:endParaRPr>
          </a:p>
        </p:txBody>
      </p:sp>
      <p:sp>
        <p:nvSpPr>
          <p:cNvPr id="10" name="TextBox 10">
            <a:extLst>
              <a:ext uri="{FF2B5EF4-FFF2-40B4-BE49-F238E27FC236}">
                <a16:creationId xmlns:a16="http://schemas.microsoft.com/office/drawing/2014/main" id="{DE1486B3-77B8-3D20-8D46-7B00EE603E7D}"/>
              </a:ext>
            </a:extLst>
          </p:cNvPr>
          <p:cNvSpPr txBox="1"/>
          <p:nvPr/>
        </p:nvSpPr>
        <p:spPr>
          <a:xfrm>
            <a:off x="5903635" y="7177820"/>
            <a:ext cx="6480730" cy="622935"/>
          </a:xfrm>
          <a:prstGeom prst="rect">
            <a:avLst/>
          </a:prstGeom>
        </p:spPr>
        <p:txBody>
          <a:bodyPr lIns="0" tIns="0" rIns="0" bIns="0" rtlCol="0" anchor="t">
            <a:spAutoFit/>
          </a:bodyPr>
          <a:lstStyle/>
          <a:p>
            <a:pPr algn="ctr">
              <a:lnSpc>
                <a:spcPts val="5040"/>
              </a:lnSpc>
            </a:pPr>
            <a:r>
              <a:rPr lang="en-US" altLang="ja-JP" sz="3600" b="1" dirty="0">
                <a:solidFill>
                  <a:schemeClr val="bg1"/>
                </a:solidFill>
                <a:latin typeface="Noto Sans JP Bold"/>
                <a:ea typeface="Noto Sans JP Bold"/>
                <a:cs typeface="Noto Sans JP Bold"/>
                <a:sym typeface="Noto Sans JP Bold"/>
              </a:rPr>
              <a:t>Canon</a:t>
            </a:r>
            <a:r>
              <a:rPr lang="en-US" sz="3600" b="1" dirty="0">
                <a:solidFill>
                  <a:schemeClr val="bg1"/>
                </a:solidFill>
                <a:latin typeface="Noto Sans JP Bold"/>
                <a:ea typeface="Noto Sans JP Bold"/>
                <a:cs typeface="Noto Sans JP Bold"/>
                <a:sym typeface="Noto Sans JP Bold"/>
              </a:rPr>
              <a:t> Inc.</a:t>
            </a:r>
          </a:p>
        </p:txBody>
      </p:sp>
    </p:spTree>
    <p:extLst>
      <p:ext uri="{BB962C8B-B14F-4D97-AF65-F5344CB8AC3E}">
        <p14:creationId xmlns:p14="http://schemas.microsoft.com/office/powerpoint/2010/main" val="2968661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5825" y="885825"/>
            <a:ext cx="16516350" cy="142875"/>
            <a:chOff x="0" y="0"/>
            <a:chExt cx="22021800" cy="190500"/>
          </a:xfrm>
        </p:grpSpPr>
        <p:grpSp>
          <p:nvGrpSpPr>
            <p:cNvPr id="3" name="Group 3"/>
            <p:cNvGrpSpPr/>
            <p:nvPr/>
          </p:nvGrpSpPr>
          <p:grpSpPr>
            <a:xfrm>
              <a:off x="0" y="0"/>
              <a:ext cx="7340600" cy="190500"/>
              <a:chOff x="0" y="0"/>
              <a:chExt cx="1449995" cy="37630"/>
            </a:xfrm>
          </p:grpSpPr>
          <p:sp>
            <p:nvSpPr>
              <p:cNvPr id="4" name="Freeform 4"/>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5" name="TextBox 5"/>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7340600" y="0"/>
              <a:ext cx="7340600" cy="190500"/>
              <a:chOff x="0" y="0"/>
              <a:chExt cx="1449995" cy="37630"/>
            </a:xfrm>
          </p:grpSpPr>
          <p:sp>
            <p:nvSpPr>
              <p:cNvPr id="7" name="Freeform 7"/>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999F9F"/>
              </a:solidFill>
            </p:spPr>
          </p:sp>
          <p:sp>
            <p:nvSpPr>
              <p:cNvPr id="8" name="TextBox 8"/>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4681200" y="0"/>
              <a:ext cx="7340600" cy="190500"/>
              <a:chOff x="0" y="0"/>
              <a:chExt cx="1449995" cy="37630"/>
            </a:xfrm>
          </p:grpSpPr>
          <p:sp>
            <p:nvSpPr>
              <p:cNvPr id="10" name="Freeform 10"/>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11" name="TextBox 11"/>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grpSp>
        <p:nvGrpSpPr>
          <p:cNvPr id="12" name="Group 12"/>
          <p:cNvGrpSpPr/>
          <p:nvPr/>
        </p:nvGrpSpPr>
        <p:grpSpPr>
          <a:xfrm>
            <a:off x="885825" y="9258300"/>
            <a:ext cx="16516350" cy="142875"/>
            <a:chOff x="0" y="0"/>
            <a:chExt cx="22021800" cy="190500"/>
          </a:xfrm>
        </p:grpSpPr>
        <p:grpSp>
          <p:nvGrpSpPr>
            <p:cNvPr id="13" name="Group 13"/>
            <p:cNvGrpSpPr/>
            <p:nvPr/>
          </p:nvGrpSpPr>
          <p:grpSpPr>
            <a:xfrm>
              <a:off x="0" y="0"/>
              <a:ext cx="7340600" cy="190500"/>
              <a:chOff x="0" y="0"/>
              <a:chExt cx="1449995" cy="37630"/>
            </a:xfrm>
          </p:grpSpPr>
          <p:sp>
            <p:nvSpPr>
              <p:cNvPr id="14" name="Freeform 14"/>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15" name="TextBox 15"/>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7340600" y="0"/>
              <a:ext cx="7340600" cy="190500"/>
              <a:chOff x="0" y="0"/>
              <a:chExt cx="1449995" cy="37630"/>
            </a:xfrm>
          </p:grpSpPr>
          <p:sp>
            <p:nvSpPr>
              <p:cNvPr id="17" name="Freeform 17"/>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999F9F"/>
              </a:solidFill>
            </p:spPr>
          </p:sp>
          <p:sp>
            <p:nvSpPr>
              <p:cNvPr id="18" name="TextBox 18"/>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nvGrpSpPr>
            <p:cNvPr id="19" name="Group 19"/>
            <p:cNvGrpSpPr/>
            <p:nvPr/>
          </p:nvGrpSpPr>
          <p:grpSpPr>
            <a:xfrm>
              <a:off x="14681200" y="0"/>
              <a:ext cx="7340600" cy="190500"/>
              <a:chOff x="0" y="0"/>
              <a:chExt cx="1449995" cy="37630"/>
            </a:xfrm>
          </p:grpSpPr>
          <p:sp>
            <p:nvSpPr>
              <p:cNvPr id="20" name="Freeform 20"/>
              <p:cNvSpPr/>
              <p:nvPr/>
            </p:nvSpPr>
            <p:spPr>
              <a:xfrm>
                <a:off x="0" y="0"/>
                <a:ext cx="1449995" cy="37630"/>
              </a:xfrm>
              <a:custGeom>
                <a:avLst/>
                <a:gdLst/>
                <a:ahLst/>
                <a:cxnLst/>
                <a:rect l="l" t="t" r="r" b="b"/>
                <a:pathLst>
                  <a:path w="1449995" h="37630">
                    <a:moveTo>
                      <a:pt x="0" y="0"/>
                    </a:moveTo>
                    <a:lnTo>
                      <a:pt x="1449995" y="0"/>
                    </a:lnTo>
                    <a:lnTo>
                      <a:pt x="1449995" y="37630"/>
                    </a:lnTo>
                    <a:lnTo>
                      <a:pt x="0" y="37630"/>
                    </a:lnTo>
                    <a:close/>
                  </a:path>
                </a:pathLst>
              </a:custGeom>
              <a:solidFill>
                <a:srgbClr val="004EAE"/>
              </a:solidFill>
            </p:spPr>
          </p:sp>
          <p:sp>
            <p:nvSpPr>
              <p:cNvPr id="21" name="TextBox 21"/>
              <p:cNvSpPr txBox="1"/>
              <p:nvPr/>
            </p:nvSpPr>
            <p:spPr>
              <a:xfrm>
                <a:off x="0" y="-38100"/>
                <a:ext cx="1449995" cy="75730"/>
              </a:xfrm>
              <a:prstGeom prst="rect">
                <a:avLst/>
              </a:prstGeom>
            </p:spPr>
            <p:txBody>
              <a:bodyPr lIns="50800" tIns="50800" rIns="50800" bIns="50800" rtlCol="0" anchor="ctr"/>
              <a:lstStyle/>
              <a:p>
                <a:pPr algn="ctr">
                  <a:lnSpc>
                    <a:spcPts val="2940"/>
                  </a:lnSpc>
                </a:pPr>
                <a:endParaRPr/>
              </a:p>
            </p:txBody>
          </p:sp>
        </p:grpSp>
      </p:grpSp>
      <p:sp>
        <p:nvSpPr>
          <p:cNvPr id="22" name="TextBox 22"/>
          <p:cNvSpPr txBox="1"/>
          <p:nvPr/>
        </p:nvSpPr>
        <p:spPr>
          <a:xfrm>
            <a:off x="11273049" y="2372121"/>
            <a:ext cx="6633951" cy="2004138"/>
          </a:xfrm>
          <a:prstGeom prst="rect">
            <a:avLst/>
          </a:prstGeom>
        </p:spPr>
        <p:txBody>
          <a:bodyPr wrap="square" lIns="0" tIns="0" rIns="0" bIns="0" rtlCol="0" anchor="t">
            <a:spAutoFit/>
          </a:bodyPr>
          <a:lstStyle/>
          <a:p>
            <a:pPr algn="l">
              <a:lnSpc>
                <a:spcPts val="5399"/>
              </a:lnSpc>
            </a:pPr>
            <a:r>
              <a:rPr lang="ja-JP" altLang="en-US" sz="2999" dirty="0">
                <a:solidFill>
                  <a:srgbClr val="292B2B"/>
                </a:solidFill>
                <a:latin typeface="Noto Sans JP Bold" panose="020B0200000000000000" charset="-128"/>
                <a:ea typeface="Noto Sans JP Bold" panose="020B0200000000000000" charset="-128"/>
                <a:cs typeface="Now"/>
                <a:sym typeface="Now"/>
              </a:rPr>
              <a:t>現在の業務内容</a:t>
            </a:r>
            <a:endParaRPr lang="en-US" altLang="ja-JP" sz="2999" dirty="0">
              <a:solidFill>
                <a:srgbClr val="292B2B"/>
              </a:solidFill>
              <a:latin typeface="Noto Sans JP Bold" panose="020B0200000000000000" charset="-128"/>
              <a:ea typeface="Noto Sans JP Bold" panose="020B0200000000000000" charset="-128"/>
              <a:cs typeface="Now"/>
              <a:sym typeface="Now"/>
            </a:endParaRPr>
          </a:p>
          <a:p>
            <a:pPr algn="l">
              <a:lnSpc>
                <a:spcPts val="5399"/>
              </a:lnSpc>
            </a:pPr>
            <a:r>
              <a:rPr lang="ja-JP" altLang="en-US" sz="2999" dirty="0">
                <a:solidFill>
                  <a:srgbClr val="292B2B"/>
                </a:solidFill>
                <a:latin typeface="Noto Sans JP Bold" panose="020B0200000000000000" charset="-128"/>
                <a:ea typeface="Noto Sans JP Bold" panose="020B0200000000000000" charset="-128"/>
                <a:cs typeface="Now"/>
                <a:sym typeface="Now"/>
              </a:rPr>
              <a:t>取り組んでいるプロジェクト内容</a:t>
            </a:r>
            <a:endParaRPr lang="en-US" altLang="ja-JP" sz="2999" dirty="0">
              <a:solidFill>
                <a:srgbClr val="292B2B"/>
              </a:solidFill>
              <a:latin typeface="Noto Sans JP Bold" panose="020B0200000000000000" charset="-128"/>
              <a:ea typeface="Noto Sans JP Bold" panose="020B0200000000000000" charset="-128"/>
              <a:cs typeface="Now"/>
              <a:sym typeface="Now"/>
            </a:endParaRPr>
          </a:p>
          <a:p>
            <a:pPr algn="l">
              <a:lnSpc>
                <a:spcPts val="5399"/>
              </a:lnSpc>
            </a:pPr>
            <a:r>
              <a:rPr lang="ja-JP" altLang="en-US" sz="2999" dirty="0">
                <a:solidFill>
                  <a:srgbClr val="292B2B"/>
                </a:solidFill>
                <a:latin typeface="Noto Sans JP Bold" panose="020B0200000000000000" charset="-128"/>
                <a:ea typeface="Noto Sans JP Bold" panose="020B0200000000000000" charset="-128"/>
                <a:cs typeface="Now"/>
                <a:sym typeface="Now"/>
              </a:rPr>
              <a:t>まとめ</a:t>
            </a:r>
            <a:endParaRPr lang="en-US" altLang="ja-JP" sz="3000" dirty="0">
              <a:solidFill>
                <a:srgbClr val="292B2B"/>
              </a:solidFill>
              <a:latin typeface="Noto Sans JP Bold" panose="020B0200000000000000" charset="-128"/>
              <a:ea typeface="Noto Sans JP Bold" panose="020B0200000000000000" charset="-128"/>
              <a:cs typeface="Now"/>
              <a:sym typeface="Now"/>
            </a:endParaRPr>
          </a:p>
        </p:txBody>
      </p:sp>
      <p:sp>
        <p:nvSpPr>
          <p:cNvPr id="23" name="TextBox 23"/>
          <p:cNvSpPr txBox="1"/>
          <p:nvPr/>
        </p:nvSpPr>
        <p:spPr>
          <a:xfrm>
            <a:off x="10121433" y="2372121"/>
            <a:ext cx="1151616" cy="2004138"/>
          </a:xfrm>
          <a:prstGeom prst="rect">
            <a:avLst/>
          </a:prstGeom>
        </p:spPr>
        <p:txBody>
          <a:bodyPr lIns="0" tIns="0" rIns="0" bIns="0" rtlCol="0" anchor="t">
            <a:spAutoFit/>
          </a:bodyPr>
          <a:lstStyle/>
          <a:p>
            <a:pPr algn="l">
              <a:lnSpc>
                <a:spcPts val="5399"/>
              </a:lnSpc>
            </a:pPr>
            <a:r>
              <a:rPr lang="en-US" sz="2999" dirty="0">
                <a:solidFill>
                  <a:srgbClr val="292B2B"/>
                </a:solidFill>
                <a:latin typeface="Noto Sans JP Bold" panose="020B0200000000000000" charset="-128"/>
                <a:ea typeface="Noto Sans JP Bold" panose="020B0200000000000000" charset="-128"/>
                <a:cs typeface="Now"/>
                <a:sym typeface="Now"/>
              </a:rPr>
              <a:t>01</a:t>
            </a:r>
          </a:p>
          <a:p>
            <a:pPr algn="l">
              <a:lnSpc>
                <a:spcPts val="5399"/>
              </a:lnSpc>
            </a:pPr>
            <a:r>
              <a:rPr lang="en-US" sz="2999" dirty="0">
                <a:solidFill>
                  <a:srgbClr val="292B2B"/>
                </a:solidFill>
                <a:latin typeface="Noto Sans JP Bold" panose="020B0200000000000000" charset="-128"/>
                <a:ea typeface="Noto Sans JP Bold" panose="020B0200000000000000" charset="-128"/>
                <a:cs typeface="Now"/>
                <a:sym typeface="Now"/>
              </a:rPr>
              <a:t>02</a:t>
            </a:r>
          </a:p>
          <a:p>
            <a:pPr algn="l">
              <a:lnSpc>
                <a:spcPts val="5399"/>
              </a:lnSpc>
            </a:pPr>
            <a:r>
              <a:rPr lang="en-US" sz="2999" dirty="0">
                <a:solidFill>
                  <a:srgbClr val="292B2B"/>
                </a:solidFill>
                <a:latin typeface="Noto Sans JP Bold" panose="020B0200000000000000" charset="-128"/>
                <a:ea typeface="Noto Sans JP Bold" panose="020B0200000000000000" charset="-128"/>
                <a:cs typeface="Now"/>
                <a:sym typeface="Now"/>
              </a:rPr>
              <a:t>03</a:t>
            </a:r>
          </a:p>
        </p:txBody>
      </p:sp>
      <p:sp>
        <p:nvSpPr>
          <p:cNvPr id="24" name="TextBox 24"/>
          <p:cNvSpPr txBox="1"/>
          <p:nvPr/>
        </p:nvSpPr>
        <p:spPr>
          <a:xfrm>
            <a:off x="1841746" y="4758756"/>
            <a:ext cx="6489209" cy="707181"/>
          </a:xfrm>
          <a:prstGeom prst="rect">
            <a:avLst/>
          </a:prstGeom>
        </p:spPr>
        <p:txBody>
          <a:bodyPr lIns="0" tIns="0" rIns="0" bIns="0" rtlCol="0" anchor="t">
            <a:spAutoFit/>
          </a:bodyPr>
          <a:lstStyle/>
          <a:p>
            <a:pPr algn="ctr">
              <a:lnSpc>
                <a:spcPts val="5880"/>
              </a:lnSpc>
              <a:spcBef>
                <a:spcPct val="0"/>
              </a:spcBef>
            </a:pPr>
            <a:r>
              <a:rPr lang="en-US" sz="4200" dirty="0">
                <a:solidFill>
                  <a:srgbClr val="004EAE"/>
                </a:solidFill>
                <a:latin typeface="Noto Sans JP Bold" panose="020B0200000000000000" charset="-128"/>
                <a:ea typeface="Noto Sans JP Bold" panose="020B0200000000000000" charset="-128"/>
                <a:cs typeface="Century Gothic Paneuropean"/>
                <a:sym typeface="Century Gothic Paneuropean"/>
              </a:rPr>
              <a:t>TABLE OF CONTENTS</a:t>
            </a:r>
          </a:p>
        </p:txBody>
      </p:sp>
      <p:sp>
        <p:nvSpPr>
          <p:cNvPr id="25" name="AutoShape 25"/>
          <p:cNvSpPr/>
          <p:nvPr/>
        </p:nvSpPr>
        <p:spPr>
          <a:xfrm>
            <a:off x="1657291" y="4755907"/>
            <a:ext cx="6858119" cy="0"/>
          </a:xfrm>
          <a:prstGeom prst="line">
            <a:avLst/>
          </a:prstGeom>
          <a:ln w="38100" cap="flat">
            <a:solidFill>
              <a:srgbClr val="004EAE"/>
            </a:solidFill>
            <a:prstDash val="solid"/>
            <a:headEnd type="none" w="sm" len="sm"/>
            <a:tailEnd type="none" w="sm" len="sm"/>
          </a:ln>
        </p:spPr>
      </p:sp>
      <p:sp>
        <p:nvSpPr>
          <p:cNvPr id="26" name="AutoShape 26"/>
          <p:cNvSpPr/>
          <p:nvPr/>
        </p:nvSpPr>
        <p:spPr>
          <a:xfrm>
            <a:off x="1657291" y="5531093"/>
            <a:ext cx="6858119" cy="0"/>
          </a:xfrm>
          <a:prstGeom prst="line">
            <a:avLst/>
          </a:prstGeom>
          <a:ln w="38100" cap="flat">
            <a:solidFill>
              <a:srgbClr val="004EAE"/>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E9FAA-EF69-D92B-B66B-BD6F334F021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288AE7C-0B7B-F279-D73F-4EBCDC2F0AB8}"/>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DC1A4B51-4F66-6FB2-7DBE-5E6E2066BDF2}"/>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3ECA40A9-6B53-00E5-0E3D-ACF99544D03B}"/>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6A044BCA-0D43-DC5E-D2CA-CCE834C64C5F}"/>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C80D09FC-2CF6-A339-FB2E-03E21DF23D29}"/>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現在の業務内容</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6" name="TextBox 17">
            <a:extLst>
              <a:ext uri="{FF2B5EF4-FFF2-40B4-BE49-F238E27FC236}">
                <a16:creationId xmlns:a16="http://schemas.microsoft.com/office/drawing/2014/main" id="{A8E8FC33-99CC-058E-DBBE-45155A7F9BAE}"/>
              </a:ext>
            </a:extLst>
          </p:cNvPr>
          <p:cNvSpPr txBox="1"/>
          <p:nvPr/>
        </p:nvSpPr>
        <p:spPr>
          <a:xfrm>
            <a:off x="1657350" y="5943600"/>
            <a:ext cx="2400300" cy="492443"/>
          </a:xfrm>
          <a:prstGeom prst="rect">
            <a:avLst/>
          </a:prstGeom>
        </p:spPr>
        <p:txBody>
          <a:bodyPr wrap="square" lIns="0" tIns="0" rIns="0" bIns="0" rtlCol="0" anchor="ctr">
            <a:spAutoFit/>
          </a:bodyPr>
          <a:lstStyle/>
          <a:p>
            <a:r>
              <a:rPr lang="en-US" altLang="ja-JP" sz="3200" b="1" dirty="0">
                <a:solidFill>
                  <a:srgbClr val="004EAE"/>
                </a:solidFill>
                <a:latin typeface="Noto Sans JP Bold"/>
                <a:ea typeface="Noto Sans JP Bold"/>
                <a:cs typeface="Noto Sans JP Bold"/>
                <a:sym typeface="Noto Sans JP Bold"/>
              </a:rPr>
              <a:t>Air</a:t>
            </a:r>
            <a:r>
              <a:rPr lang="ja-JP" altLang="en-US" sz="3200" b="1" dirty="0">
                <a:solidFill>
                  <a:srgbClr val="004EAE"/>
                </a:solidFill>
                <a:latin typeface="Noto Sans JP Bold"/>
                <a:ea typeface="Noto Sans JP Bold"/>
                <a:cs typeface="Noto Sans JP Bold"/>
                <a:sym typeface="Noto Sans JP Bold"/>
              </a:rPr>
              <a:t>運賃交渉</a:t>
            </a:r>
            <a:endParaRPr lang="en-US" sz="3200" b="1" dirty="0">
              <a:solidFill>
                <a:srgbClr val="004EAE"/>
              </a:solidFill>
              <a:latin typeface="Noto Sans JP Bold"/>
              <a:ea typeface="Noto Sans JP Bold"/>
              <a:cs typeface="Noto Sans JP Bold"/>
              <a:sym typeface="Noto Sans JP Bold"/>
            </a:endParaRPr>
          </a:p>
        </p:txBody>
      </p:sp>
      <p:sp>
        <p:nvSpPr>
          <p:cNvPr id="7" name="楕円 6">
            <a:extLst>
              <a:ext uri="{FF2B5EF4-FFF2-40B4-BE49-F238E27FC236}">
                <a16:creationId xmlns:a16="http://schemas.microsoft.com/office/drawing/2014/main" id="{9748FC1D-F410-3AAC-C23D-1166952BCA05}"/>
              </a:ext>
            </a:extLst>
          </p:cNvPr>
          <p:cNvSpPr/>
          <p:nvPr/>
        </p:nvSpPr>
        <p:spPr>
          <a:xfrm>
            <a:off x="1447800" y="2857500"/>
            <a:ext cx="2819400" cy="281940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7FB4A4F-61B4-661C-C44C-31C4BABEFA0D}"/>
              </a:ext>
            </a:extLst>
          </p:cNvPr>
          <p:cNvSpPr/>
          <p:nvPr/>
        </p:nvSpPr>
        <p:spPr>
          <a:xfrm>
            <a:off x="5715000" y="2857500"/>
            <a:ext cx="2819400" cy="281940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C8684BB-7103-92A0-D4A3-C531D3F3885E}"/>
              </a:ext>
            </a:extLst>
          </p:cNvPr>
          <p:cNvSpPr/>
          <p:nvPr/>
        </p:nvSpPr>
        <p:spPr>
          <a:xfrm>
            <a:off x="9982200" y="2857500"/>
            <a:ext cx="2819400" cy="281940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B66787AF-D9BF-6959-BC2B-0EBD6E9F3F00}"/>
              </a:ext>
            </a:extLst>
          </p:cNvPr>
          <p:cNvSpPr/>
          <p:nvPr/>
        </p:nvSpPr>
        <p:spPr>
          <a:xfrm>
            <a:off x="14249400" y="2857500"/>
            <a:ext cx="2819400" cy="281940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7EB5F24C-AE3D-48E3-E9CC-E30B0D31D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843" y="3472543"/>
            <a:ext cx="1589314" cy="1589314"/>
          </a:xfrm>
          <a:prstGeom prst="rect">
            <a:avLst/>
          </a:prstGeom>
        </p:spPr>
      </p:pic>
      <p:pic>
        <p:nvPicPr>
          <p:cNvPr id="18" name="図 17">
            <a:extLst>
              <a:ext uri="{FF2B5EF4-FFF2-40B4-BE49-F238E27FC236}">
                <a16:creationId xmlns:a16="http://schemas.microsoft.com/office/drawing/2014/main" id="{7060EE11-5028-BB17-FB7D-8F57C9F90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0" y="3472543"/>
            <a:ext cx="1676400" cy="1676400"/>
          </a:xfrm>
          <a:prstGeom prst="rect">
            <a:avLst/>
          </a:prstGeom>
        </p:spPr>
      </p:pic>
      <p:pic>
        <p:nvPicPr>
          <p:cNvPr id="20" name="図 19">
            <a:extLst>
              <a:ext uri="{FF2B5EF4-FFF2-40B4-BE49-F238E27FC236}">
                <a16:creationId xmlns:a16="http://schemas.microsoft.com/office/drawing/2014/main" id="{18F9498E-996E-A0CB-7FE0-1D17D6D75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9400" y="3314700"/>
            <a:ext cx="1904999" cy="1904999"/>
          </a:xfrm>
          <a:prstGeom prst="rect">
            <a:avLst/>
          </a:prstGeom>
        </p:spPr>
      </p:pic>
      <p:pic>
        <p:nvPicPr>
          <p:cNvPr id="23" name="図 22">
            <a:extLst>
              <a:ext uri="{FF2B5EF4-FFF2-40B4-BE49-F238E27FC236}">
                <a16:creationId xmlns:a16="http://schemas.microsoft.com/office/drawing/2014/main" id="{08D6B7F6-71A7-3FBC-D35D-E854B0CFFF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601" y="3314700"/>
            <a:ext cx="1904998" cy="1904998"/>
          </a:xfrm>
          <a:prstGeom prst="rect">
            <a:avLst/>
          </a:prstGeom>
        </p:spPr>
      </p:pic>
      <p:sp>
        <p:nvSpPr>
          <p:cNvPr id="29" name="TextBox 17">
            <a:extLst>
              <a:ext uri="{FF2B5EF4-FFF2-40B4-BE49-F238E27FC236}">
                <a16:creationId xmlns:a16="http://schemas.microsoft.com/office/drawing/2014/main" id="{FA6A9C74-7FA5-A594-6EEF-11D9F1F1F7A9}"/>
              </a:ext>
            </a:extLst>
          </p:cNvPr>
          <p:cNvSpPr txBox="1"/>
          <p:nvPr/>
        </p:nvSpPr>
        <p:spPr>
          <a:xfrm>
            <a:off x="5438775" y="5943599"/>
            <a:ext cx="3371850" cy="492443"/>
          </a:xfrm>
          <a:prstGeom prst="rect">
            <a:avLst/>
          </a:prstGeom>
        </p:spPr>
        <p:txBody>
          <a:bodyPr wrap="square" lIns="0" tIns="0" rIns="0" bIns="0" rtlCol="0" anchor="ctr">
            <a:spAutoFit/>
          </a:bodyPr>
          <a:lstStyle/>
          <a:p>
            <a:r>
              <a:rPr lang="ja-JP" altLang="en-US" sz="3200" b="1" dirty="0">
                <a:solidFill>
                  <a:srgbClr val="004EAE"/>
                </a:solidFill>
                <a:latin typeface="Noto Sans JP Bold"/>
                <a:ea typeface="Noto Sans JP Bold"/>
                <a:cs typeface="Noto Sans JP Bold"/>
                <a:sym typeface="Noto Sans JP Bold"/>
              </a:rPr>
              <a:t>トラック運賃交渉</a:t>
            </a:r>
            <a:endParaRPr lang="en-US" sz="3200" b="1" dirty="0">
              <a:solidFill>
                <a:srgbClr val="004EAE"/>
              </a:solidFill>
              <a:latin typeface="Noto Sans JP Bold"/>
              <a:ea typeface="Noto Sans JP Bold"/>
              <a:cs typeface="Noto Sans JP Bold"/>
              <a:sym typeface="Noto Sans JP Bold"/>
            </a:endParaRPr>
          </a:p>
        </p:txBody>
      </p:sp>
      <p:sp>
        <p:nvSpPr>
          <p:cNvPr id="30" name="TextBox 17">
            <a:extLst>
              <a:ext uri="{FF2B5EF4-FFF2-40B4-BE49-F238E27FC236}">
                <a16:creationId xmlns:a16="http://schemas.microsoft.com/office/drawing/2014/main" id="{8B3F6DE9-75C2-F9F7-2444-9CE7F7D03A17}"/>
              </a:ext>
            </a:extLst>
          </p:cNvPr>
          <p:cNvSpPr txBox="1"/>
          <p:nvPr/>
        </p:nvSpPr>
        <p:spPr>
          <a:xfrm>
            <a:off x="9976757" y="5943598"/>
            <a:ext cx="3371850" cy="492443"/>
          </a:xfrm>
          <a:prstGeom prst="rect">
            <a:avLst/>
          </a:prstGeom>
        </p:spPr>
        <p:txBody>
          <a:bodyPr wrap="square" lIns="0" tIns="0" rIns="0" bIns="0" rtlCol="0" anchor="ctr">
            <a:spAutoFit/>
          </a:bodyPr>
          <a:lstStyle/>
          <a:p>
            <a:r>
              <a:rPr lang="en-US" altLang="ja-JP" sz="3200" b="1" dirty="0">
                <a:solidFill>
                  <a:srgbClr val="545454"/>
                </a:solidFill>
                <a:latin typeface="Noto Sans JP Bold"/>
                <a:ea typeface="Noto Sans JP Bold"/>
                <a:cs typeface="Noto Sans JP Bold"/>
                <a:sym typeface="Noto Sans JP Bold"/>
              </a:rPr>
              <a:t>Ocean</a:t>
            </a:r>
            <a:r>
              <a:rPr lang="ja-JP" altLang="en-US" sz="3200" b="1" dirty="0">
                <a:solidFill>
                  <a:srgbClr val="545454"/>
                </a:solidFill>
                <a:latin typeface="Noto Sans JP Bold"/>
                <a:ea typeface="Noto Sans JP Bold"/>
                <a:cs typeface="Noto Sans JP Bold"/>
                <a:sym typeface="Noto Sans JP Bold"/>
              </a:rPr>
              <a:t>運賃交渉</a:t>
            </a:r>
            <a:endParaRPr lang="en-US" sz="3200" b="1" dirty="0">
              <a:solidFill>
                <a:srgbClr val="545454"/>
              </a:solidFill>
              <a:latin typeface="Noto Sans JP Bold"/>
              <a:ea typeface="Noto Sans JP Bold"/>
              <a:cs typeface="Noto Sans JP Bold"/>
              <a:sym typeface="Noto Sans JP Bold"/>
            </a:endParaRPr>
          </a:p>
        </p:txBody>
      </p:sp>
      <p:sp>
        <p:nvSpPr>
          <p:cNvPr id="31" name="TextBox 17">
            <a:extLst>
              <a:ext uri="{FF2B5EF4-FFF2-40B4-BE49-F238E27FC236}">
                <a16:creationId xmlns:a16="http://schemas.microsoft.com/office/drawing/2014/main" id="{7FC068E5-0171-D97B-BFDF-EC79F594B29F}"/>
              </a:ext>
            </a:extLst>
          </p:cNvPr>
          <p:cNvSpPr txBox="1"/>
          <p:nvPr/>
        </p:nvSpPr>
        <p:spPr>
          <a:xfrm>
            <a:off x="13973175" y="5943597"/>
            <a:ext cx="3371850" cy="492443"/>
          </a:xfrm>
          <a:prstGeom prst="rect">
            <a:avLst/>
          </a:prstGeom>
        </p:spPr>
        <p:txBody>
          <a:bodyPr wrap="square" lIns="0" tIns="0" rIns="0" bIns="0" rtlCol="0" anchor="ctr">
            <a:spAutoFit/>
          </a:bodyPr>
          <a:lstStyle/>
          <a:p>
            <a:pPr algn="ctr"/>
            <a:r>
              <a:rPr lang="ja-JP" altLang="en-US" sz="3200" b="1" dirty="0">
                <a:solidFill>
                  <a:srgbClr val="004EAE"/>
                </a:solidFill>
                <a:latin typeface="Noto Sans JP Bold"/>
                <a:ea typeface="Noto Sans JP Bold"/>
                <a:cs typeface="Noto Sans JP Bold"/>
                <a:sym typeface="Noto Sans JP Bold"/>
              </a:rPr>
              <a:t>貨物保険関係</a:t>
            </a:r>
            <a:endParaRPr lang="en-US" sz="3200" b="1" dirty="0">
              <a:solidFill>
                <a:srgbClr val="004EAE"/>
              </a:solidFill>
              <a:latin typeface="Noto Sans JP Bold"/>
              <a:ea typeface="Noto Sans JP Bold"/>
              <a:cs typeface="Noto Sans JP Bold"/>
              <a:sym typeface="Noto Sans JP Bold"/>
            </a:endParaRPr>
          </a:p>
        </p:txBody>
      </p:sp>
      <p:sp>
        <p:nvSpPr>
          <p:cNvPr id="32" name="TextBox 17">
            <a:extLst>
              <a:ext uri="{FF2B5EF4-FFF2-40B4-BE49-F238E27FC236}">
                <a16:creationId xmlns:a16="http://schemas.microsoft.com/office/drawing/2014/main" id="{7E9FFE89-11B9-BB98-08DB-BCF8CB10B8ED}"/>
              </a:ext>
            </a:extLst>
          </p:cNvPr>
          <p:cNvSpPr txBox="1"/>
          <p:nvPr/>
        </p:nvSpPr>
        <p:spPr>
          <a:xfrm>
            <a:off x="1295400" y="6729957"/>
            <a:ext cx="3124200" cy="307777"/>
          </a:xfrm>
          <a:prstGeom prst="rect">
            <a:avLst/>
          </a:prstGeom>
        </p:spPr>
        <p:txBody>
          <a:bodyPr wrap="square" lIns="0" tIns="0" rIns="0" bIns="0" rtlCol="0" anchor="ctr">
            <a:spAutoFit/>
          </a:bodyPr>
          <a:lstStyle/>
          <a:p>
            <a:r>
              <a:rPr lang="en-US" altLang="ja-JP" sz="2000" b="1" dirty="0">
                <a:solidFill>
                  <a:srgbClr val="004EAE"/>
                </a:solidFill>
                <a:latin typeface="Noto Sans JP Bold"/>
                <a:ea typeface="Noto Sans JP Bold"/>
                <a:cs typeface="Noto Sans JP Bold"/>
                <a:sym typeface="Noto Sans JP Bold"/>
              </a:rPr>
              <a:t>FWD</a:t>
            </a:r>
            <a:r>
              <a:rPr lang="ja-JP" altLang="en-US" sz="2000" b="1" dirty="0">
                <a:solidFill>
                  <a:srgbClr val="004EAE"/>
                </a:solidFill>
                <a:latin typeface="Noto Sans JP Bold"/>
                <a:ea typeface="Noto Sans JP Bold"/>
                <a:cs typeface="Noto Sans JP Bold"/>
                <a:sym typeface="Noto Sans JP Bold"/>
              </a:rPr>
              <a:t>へ見積依頼 </a:t>
            </a:r>
            <a:r>
              <a:rPr lang="en-US" altLang="ja-JP" sz="2000" b="1" dirty="0">
                <a:solidFill>
                  <a:srgbClr val="004EAE"/>
                </a:solidFill>
                <a:latin typeface="Noto Sans JP Bold"/>
                <a:ea typeface="Noto Sans JP Bold"/>
                <a:cs typeface="Noto Sans JP Bold"/>
                <a:sym typeface="Noto Sans JP Bold"/>
              </a:rPr>
              <a:t>/ </a:t>
            </a:r>
            <a:r>
              <a:rPr lang="ja-JP" altLang="en-US" sz="2000" b="1" dirty="0">
                <a:solidFill>
                  <a:srgbClr val="004EAE"/>
                </a:solidFill>
                <a:latin typeface="Noto Sans JP Bold"/>
                <a:ea typeface="Noto Sans JP Bold"/>
                <a:cs typeface="Noto Sans JP Bold"/>
                <a:sym typeface="Noto Sans JP Bold"/>
              </a:rPr>
              <a:t>起用通知</a:t>
            </a:r>
            <a:endParaRPr lang="en-US" sz="2000" b="1" dirty="0">
              <a:solidFill>
                <a:srgbClr val="004EAE"/>
              </a:solidFill>
              <a:latin typeface="Noto Sans JP Bold"/>
              <a:ea typeface="Noto Sans JP Bold"/>
              <a:cs typeface="Noto Sans JP Bold"/>
              <a:sym typeface="Noto Sans JP Bold"/>
            </a:endParaRPr>
          </a:p>
        </p:txBody>
      </p:sp>
      <p:sp>
        <p:nvSpPr>
          <p:cNvPr id="33" name="TextBox 17">
            <a:extLst>
              <a:ext uri="{FF2B5EF4-FFF2-40B4-BE49-F238E27FC236}">
                <a16:creationId xmlns:a16="http://schemas.microsoft.com/office/drawing/2014/main" id="{05DBCAB2-CED3-E513-9FE3-FFF34A1BEBA5}"/>
              </a:ext>
            </a:extLst>
          </p:cNvPr>
          <p:cNvSpPr txBox="1"/>
          <p:nvPr/>
        </p:nvSpPr>
        <p:spPr>
          <a:xfrm>
            <a:off x="1295400" y="7181323"/>
            <a:ext cx="2819400" cy="615553"/>
          </a:xfrm>
          <a:prstGeom prst="rect">
            <a:avLst/>
          </a:prstGeom>
        </p:spPr>
        <p:txBody>
          <a:bodyPr wrap="square" lIns="0" tIns="0" rIns="0" bIns="0" rtlCol="0" anchor="ctr">
            <a:spAutoFit/>
          </a:bodyPr>
          <a:lstStyle/>
          <a:p>
            <a:pPr algn="ctr"/>
            <a:r>
              <a:rPr lang="en-US" altLang="ja-JP" sz="2000" b="1" dirty="0">
                <a:solidFill>
                  <a:srgbClr val="004EAE"/>
                </a:solidFill>
                <a:latin typeface="Noto Sans JP Bold"/>
                <a:ea typeface="Noto Sans JP Bold"/>
                <a:cs typeface="Noto Sans JP Bold"/>
                <a:sym typeface="Noto Sans JP Bold"/>
              </a:rPr>
              <a:t>FWD</a:t>
            </a:r>
            <a:r>
              <a:rPr lang="ja-JP" altLang="en-US" sz="2000" b="1" dirty="0">
                <a:solidFill>
                  <a:srgbClr val="004EAE"/>
                </a:solidFill>
                <a:latin typeface="Noto Sans JP Bold"/>
                <a:ea typeface="Noto Sans JP Bold"/>
                <a:cs typeface="Noto Sans JP Bold"/>
                <a:sym typeface="Noto Sans JP Bold"/>
              </a:rPr>
              <a:t>・ロジ関係部門</a:t>
            </a:r>
            <a:endParaRPr lang="en-US" altLang="ja-JP" sz="2000" b="1" dirty="0">
              <a:solidFill>
                <a:srgbClr val="004EAE"/>
              </a:solidFill>
              <a:latin typeface="Noto Sans JP Bold"/>
              <a:ea typeface="Noto Sans JP Bold"/>
              <a:cs typeface="Noto Sans JP Bold"/>
              <a:sym typeface="Noto Sans JP Bold"/>
            </a:endParaRPr>
          </a:p>
          <a:p>
            <a:pPr algn="ctr"/>
            <a:r>
              <a:rPr lang="ja-JP" altLang="en-US" sz="2000" b="1" dirty="0">
                <a:solidFill>
                  <a:srgbClr val="004EAE"/>
                </a:solidFill>
                <a:latin typeface="Noto Sans JP Bold"/>
                <a:ea typeface="Noto Sans JP Bold"/>
                <a:cs typeface="Noto Sans JP Bold"/>
                <a:sym typeface="Noto Sans JP Bold"/>
              </a:rPr>
              <a:t>からの窓口業務</a:t>
            </a:r>
            <a:endParaRPr lang="en-US" sz="2000" b="1" dirty="0">
              <a:solidFill>
                <a:srgbClr val="004EAE"/>
              </a:solidFill>
              <a:latin typeface="Noto Sans JP Bold"/>
              <a:ea typeface="Noto Sans JP Bold"/>
              <a:cs typeface="Noto Sans JP Bold"/>
              <a:sym typeface="Noto Sans JP Bold"/>
            </a:endParaRPr>
          </a:p>
        </p:txBody>
      </p:sp>
      <p:sp>
        <p:nvSpPr>
          <p:cNvPr id="34" name="TextBox 17">
            <a:extLst>
              <a:ext uri="{FF2B5EF4-FFF2-40B4-BE49-F238E27FC236}">
                <a16:creationId xmlns:a16="http://schemas.microsoft.com/office/drawing/2014/main" id="{6B81C97F-D1F1-54A0-5B80-E4E5AC145BF7}"/>
              </a:ext>
            </a:extLst>
          </p:cNvPr>
          <p:cNvSpPr txBox="1"/>
          <p:nvPr/>
        </p:nvSpPr>
        <p:spPr>
          <a:xfrm>
            <a:off x="5562600" y="6729957"/>
            <a:ext cx="3124200" cy="307777"/>
          </a:xfrm>
          <a:prstGeom prst="rect">
            <a:avLst/>
          </a:prstGeom>
        </p:spPr>
        <p:txBody>
          <a:bodyPr wrap="square" lIns="0" tIns="0" rIns="0" bIns="0" rtlCol="0" anchor="ctr">
            <a:spAutoFit/>
          </a:bodyPr>
          <a:lstStyle/>
          <a:p>
            <a:r>
              <a:rPr lang="en-US" altLang="ja-JP" sz="2000" b="1" dirty="0">
                <a:solidFill>
                  <a:srgbClr val="004EAE"/>
                </a:solidFill>
                <a:latin typeface="Noto Sans JP Bold"/>
                <a:ea typeface="Noto Sans JP Bold"/>
                <a:cs typeface="Noto Sans JP Bold"/>
                <a:sym typeface="Noto Sans JP Bold"/>
              </a:rPr>
              <a:t>FWD</a:t>
            </a:r>
            <a:r>
              <a:rPr lang="ja-JP" altLang="en-US" sz="2000" b="1" dirty="0">
                <a:solidFill>
                  <a:srgbClr val="004EAE"/>
                </a:solidFill>
                <a:latin typeface="Noto Sans JP Bold"/>
                <a:ea typeface="Noto Sans JP Bold"/>
                <a:cs typeface="Noto Sans JP Bold"/>
                <a:sym typeface="Noto Sans JP Bold"/>
              </a:rPr>
              <a:t>へ見積依頼 </a:t>
            </a:r>
            <a:r>
              <a:rPr lang="en-US" altLang="ja-JP" sz="2000" b="1" dirty="0">
                <a:solidFill>
                  <a:srgbClr val="004EAE"/>
                </a:solidFill>
                <a:latin typeface="Noto Sans JP Bold"/>
                <a:ea typeface="Noto Sans JP Bold"/>
                <a:cs typeface="Noto Sans JP Bold"/>
                <a:sym typeface="Noto Sans JP Bold"/>
              </a:rPr>
              <a:t>/ </a:t>
            </a:r>
            <a:r>
              <a:rPr lang="ja-JP" altLang="en-US" sz="2000" b="1" dirty="0">
                <a:solidFill>
                  <a:srgbClr val="004EAE"/>
                </a:solidFill>
                <a:latin typeface="Noto Sans JP Bold"/>
                <a:ea typeface="Noto Sans JP Bold"/>
                <a:cs typeface="Noto Sans JP Bold"/>
                <a:sym typeface="Noto Sans JP Bold"/>
              </a:rPr>
              <a:t>起用通知</a:t>
            </a:r>
            <a:endParaRPr lang="en-US" sz="2000" b="1" dirty="0">
              <a:solidFill>
                <a:srgbClr val="004EAE"/>
              </a:solidFill>
              <a:latin typeface="Noto Sans JP Bold"/>
              <a:ea typeface="Noto Sans JP Bold"/>
              <a:cs typeface="Noto Sans JP Bold"/>
              <a:sym typeface="Noto Sans JP Bold"/>
            </a:endParaRPr>
          </a:p>
        </p:txBody>
      </p:sp>
      <p:sp>
        <p:nvSpPr>
          <p:cNvPr id="35" name="TextBox 17">
            <a:extLst>
              <a:ext uri="{FF2B5EF4-FFF2-40B4-BE49-F238E27FC236}">
                <a16:creationId xmlns:a16="http://schemas.microsoft.com/office/drawing/2014/main" id="{AB255848-B23B-F4DE-0C9C-885BC3C5C735}"/>
              </a:ext>
            </a:extLst>
          </p:cNvPr>
          <p:cNvSpPr txBox="1"/>
          <p:nvPr/>
        </p:nvSpPr>
        <p:spPr>
          <a:xfrm>
            <a:off x="14097000" y="6729957"/>
            <a:ext cx="3124200" cy="307777"/>
          </a:xfrm>
          <a:prstGeom prst="rect">
            <a:avLst/>
          </a:prstGeom>
        </p:spPr>
        <p:txBody>
          <a:bodyPr wrap="square" lIns="0" tIns="0" rIns="0" bIns="0" rtlCol="0" anchor="ctr">
            <a:spAutoFit/>
          </a:bodyPr>
          <a:lstStyle/>
          <a:p>
            <a:pPr algn="ctr"/>
            <a:r>
              <a:rPr lang="ja-JP" altLang="en-US" sz="2000" b="1" dirty="0">
                <a:solidFill>
                  <a:srgbClr val="004EAE"/>
                </a:solidFill>
                <a:latin typeface="Noto Sans JP Bold"/>
                <a:ea typeface="Noto Sans JP Bold"/>
                <a:cs typeface="Noto Sans JP Bold"/>
                <a:sym typeface="Noto Sans JP Bold"/>
              </a:rPr>
              <a:t>保険金支払い対応</a:t>
            </a:r>
            <a:endParaRPr lang="en-US" sz="2000" b="1" dirty="0">
              <a:solidFill>
                <a:srgbClr val="004EAE"/>
              </a:solidFill>
              <a:latin typeface="Noto Sans JP Bold"/>
              <a:ea typeface="Noto Sans JP Bold"/>
              <a:cs typeface="Noto Sans JP Bold"/>
              <a:sym typeface="Noto Sans JP Bold"/>
            </a:endParaRPr>
          </a:p>
        </p:txBody>
      </p:sp>
    </p:spTree>
    <p:extLst>
      <p:ext uri="{BB962C8B-B14F-4D97-AF65-F5344CB8AC3E}">
        <p14:creationId xmlns:p14="http://schemas.microsoft.com/office/powerpoint/2010/main" val="131776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DDBFC-C162-0500-EE73-BC1663BB7EE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DFFE686-5950-DC1A-A9A9-B3C86A3ED5D4}"/>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E81C8733-8EDA-02E0-0FD8-D5CEEA902126}"/>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35CDA90E-AF06-E24F-ED6D-644BAE5575B1}"/>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29B4B724-B88C-8919-A130-75A0CD210A75}"/>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881447EA-330E-0A80-F067-B146E7F7B44D}"/>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現在の業務内容</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12" name="TextBox 17">
            <a:extLst>
              <a:ext uri="{FF2B5EF4-FFF2-40B4-BE49-F238E27FC236}">
                <a16:creationId xmlns:a16="http://schemas.microsoft.com/office/drawing/2014/main" id="{C17A9C3B-E006-74EC-BCAF-C5EBC1EE4CFA}"/>
              </a:ext>
            </a:extLst>
          </p:cNvPr>
          <p:cNvSpPr txBox="1"/>
          <p:nvPr/>
        </p:nvSpPr>
        <p:spPr>
          <a:xfrm>
            <a:off x="1562100" y="1667362"/>
            <a:ext cx="48387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業務での気づき・学び</a:t>
            </a:r>
            <a:endParaRPr lang="en-US" sz="3200" b="1" dirty="0">
              <a:solidFill>
                <a:srgbClr val="545454"/>
              </a:solidFill>
              <a:latin typeface="Noto Sans JP Bold"/>
              <a:ea typeface="Noto Sans JP Bold"/>
              <a:cs typeface="Noto Sans JP Bold"/>
              <a:sym typeface="Noto Sans JP Bold"/>
            </a:endParaRPr>
          </a:p>
        </p:txBody>
      </p:sp>
      <p:sp>
        <p:nvSpPr>
          <p:cNvPr id="16" name="Freeform 7">
            <a:extLst>
              <a:ext uri="{FF2B5EF4-FFF2-40B4-BE49-F238E27FC236}">
                <a16:creationId xmlns:a16="http://schemas.microsoft.com/office/drawing/2014/main" id="{28263100-6B20-F218-A364-915B7F64BE63}"/>
              </a:ext>
            </a:extLst>
          </p:cNvPr>
          <p:cNvSpPr/>
          <p:nvPr/>
        </p:nvSpPr>
        <p:spPr>
          <a:xfrm>
            <a:off x="687280" y="1528976"/>
            <a:ext cx="641094" cy="663486"/>
          </a:xfrm>
          <a:custGeom>
            <a:avLst/>
            <a:gdLst/>
            <a:ahLst/>
            <a:cxnLst/>
            <a:rect l="l" t="t" r="r" b="b"/>
            <a:pathLst>
              <a:path w="641094" h="663486">
                <a:moveTo>
                  <a:pt x="0" y="0"/>
                </a:moveTo>
                <a:lnTo>
                  <a:pt x="641093" y="0"/>
                </a:lnTo>
                <a:lnTo>
                  <a:pt x="641093" y="663486"/>
                </a:lnTo>
                <a:lnTo>
                  <a:pt x="0" y="663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CFFC45D6-AB20-E824-AEA1-6C60AFC6E0EE}"/>
              </a:ext>
            </a:extLst>
          </p:cNvPr>
          <p:cNvSpPr txBox="1"/>
          <p:nvPr/>
        </p:nvSpPr>
        <p:spPr>
          <a:xfrm>
            <a:off x="1562100" y="4402816"/>
            <a:ext cx="5524500" cy="492443"/>
          </a:xfrm>
          <a:prstGeom prst="rect">
            <a:avLst/>
          </a:prstGeom>
        </p:spPr>
        <p:txBody>
          <a:bodyPr wrap="square" lIns="0" tIns="0" rIns="0" bIns="0" rtlCol="0" anchor="ctr">
            <a:spAutoFit/>
          </a:bodyPr>
          <a:lstStyle/>
          <a:p>
            <a:r>
              <a:rPr lang="ja-JP" altLang="en-US" sz="3200" b="1" dirty="0">
                <a:solidFill>
                  <a:srgbClr val="545454"/>
                </a:solidFill>
                <a:latin typeface="Noto Sans JP Bold"/>
                <a:ea typeface="Noto Sans JP Bold"/>
                <a:cs typeface="Noto Sans JP Bold"/>
                <a:sym typeface="Noto Sans JP Bold"/>
              </a:rPr>
              <a:t>苦労している点とその対策</a:t>
            </a:r>
            <a:endParaRPr lang="en-US" sz="3200" b="1" dirty="0">
              <a:solidFill>
                <a:srgbClr val="545454"/>
              </a:solidFill>
              <a:latin typeface="Noto Sans JP Bold"/>
              <a:ea typeface="Noto Sans JP Bold"/>
              <a:cs typeface="Noto Sans JP Bold"/>
              <a:sym typeface="Noto Sans JP Bold"/>
            </a:endParaRPr>
          </a:p>
        </p:txBody>
      </p:sp>
      <p:sp>
        <p:nvSpPr>
          <p:cNvPr id="19" name="Freeform 7">
            <a:extLst>
              <a:ext uri="{FF2B5EF4-FFF2-40B4-BE49-F238E27FC236}">
                <a16:creationId xmlns:a16="http://schemas.microsoft.com/office/drawing/2014/main" id="{961C6AAE-ED12-35F1-D9C1-FB9938E6DD2E}"/>
              </a:ext>
            </a:extLst>
          </p:cNvPr>
          <p:cNvSpPr/>
          <p:nvPr/>
        </p:nvSpPr>
        <p:spPr>
          <a:xfrm>
            <a:off x="687280" y="4264430"/>
            <a:ext cx="641094" cy="663486"/>
          </a:xfrm>
          <a:custGeom>
            <a:avLst/>
            <a:gdLst/>
            <a:ahLst/>
            <a:cxnLst/>
            <a:rect l="l" t="t" r="r" b="b"/>
            <a:pathLst>
              <a:path w="641094" h="663486">
                <a:moveTo>
                  <a:pt x="0" y="0"/>
                </a:moveTo>
                <a:lnTo>
                  <a:pt x="641093" y="0"/>
                </a:lnTo>
                <a:lnTo>
                  <a:pt x="641093" y="663486"/>
                </a:lnTo>
                <a:lnTo>
                  <a:pt x="0" y="663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17">
            <a:extLst>
              <a:ext uri="{FF2B5EF4-FFF2-40B4-BE49-F238E27FC236}">
                <a16:creationId xmlns:a16="http://schemas.microsoft.com/office/drawing/2014/main" id="{E9ABB4BE-F578-C003-3C46-5CC0E26A094F}"/>
              </a:ext>
            </a:extLst>
          </p:cNvPr>
          <p:cNvSpPr txBox="1"/>
          <p:nvPr/>
        </p:nvSpPr>
        <p:spPr>
          <a:xfrm>
            <a:off x="1529443" y="2452698"/>
            <a:ext cx="4229100" cy="430887"/>
          </a:xfrm>
          <a:prstGeom prst="rect">
            <a:avLst/>
          </a:prstGeom>
        </p:spPr>
        <p:txBody>
          <a:bodyPr wrap="square" lIns="0" tIns="0" rIns="0" bIns="0" rtlCol="0" anchor="ctr">
            <a:spAutoFit/>
          </a:bodyPr>
          <a:lstStyle/>
          <a:p>
            <a:r>
              <a:rPr lang="ja-JP" altLang="en-US" sz="2800" b="1" dirty="0">
                <a:solidFill>
                  <a:srgbClr val="545454"/>
                </a:solidFill>
                <a:latin typeface="Noto Sans JP Bold"/>
                <a:ea typeface="Noto Sans JP Bold"/>
                <a:cs typeface="Noto Sans JP Bold"/>
                <a:sym typeface="Noto Sans JP Bold"/>
              </a:rPr>
              <a:t>業務環境の変化と責任感</a:t>
            </a:r>
            <a:endParaRPr lang="en-US" sz="2800" b="1" dirty="0">
              <a:solidFill>
                <a:srgbClr val="545454"/>
              </a:solidFill>
              <a:latin typeface="Noto Sans JP Bold"/>
              <a:ea typeface="Noto Sans JP Bold"/>
              <a:cs typeface="Noto Sans JP Bold"/>
              <a:sym typeface="Noto Sans JP Bold"/>
            </a:endParaRPr>
          </a:p>
        </p:txBody>
      </p:sp>
      <p:grpSp>
        <p:nvGrpSpPr>
          <p:cNvPr id="24" name="Group 10">
            <a:extLst>
              <a:ext uri="{FF2B5EF4-FFF2-40B4-BE49-F238E27FC236}">
                <a16:creationId xmlns:a16="http://schemas.microsoft.com/office/drawing/2014/main" id="{0246188A-D229-ED87-44CE-623E0E963E93}"/>
              </a:ext>
            </a:extLst>
          </p:cNvPr>
          <p:cNvGrpSpPr/>
          <p:nvPr/>
        </p:nvGrpSpPr>
        <p:grpSpPr>
          <a:xfrm>
            <a:off x="1529443" y="2618407"/>
            <a:ext cx="4033157" cy="286113"/>
            <a:chOff x="0" y="-51284"/>
            <a:chExt cx="2622315" cy="111458"/>
          </a:xfrm>
        </p:grpSpPr>
        <p:sp>
          <p:nvSpPr>
            <p:cNvPr id="25" name="Freeform 11">
              <a:extLst>
                <a:ext uri="{FF2B5EF4-FFF2-40B4-BE49-F238E27FC236}">
                  <a16:creationId xmlns:a16="http://schemas.microsoft.com/office/drawing/2014/main" id="{B3545714-47FF-6395-60A5-FEE0F55417B8}"/>
                </a:ext>
              </a:extLst>
            </p:cNvPr>
            <p:cNvSpPr/>
            <p:nvPr/>
          </p:nvSpPr>
          <p:spPr>
            <a:xfrm>
              <a:off x="0" y="0"/>
              <a:ext cx="2622315" cy="56514"/>
            </a:xfrm>
            <a:custGeom>
              <a:avLst/>
              <a:gdLst/>
              <a:ahLst/>
              <a:cxnLst/>
              <a:rect l="l" t="t" r="r" b="b"/>
              <a:pathLst>
                <a:path w="2622315" h="56514">
                  <a:moveTo>
                    <a:pt x="0" y="0"/>
                  </a:moveTo>
                  <a:lnTo>
                    <a:pt x="2622315" y="0"/>
                  </a:lnTo>
                  <a:lnTo>
                    <a:pt x="2622315" y="56514"/>
                  </a:lnTo>
                  <a:lnTo>
                    <a:pt x="0" y="56514"/>
                  </a:lnTo>
                  <a:close/>
                </a:path>
              </a:pathLst>
            </a:custGeom>
            <a:solidFill>
              <a:srgbClr val="5CDFE5">
                <a:alpha val="29804"/>
              </a:srgbClr>
            </a:solidFill>
          </p:spPr>
          <p:txBody>
            <a:bodyPr>
              <a:noAutofit/>
            </a:bodyPr>
            <a:lstStyle/>
            <a:p>
              <a:endParaRPr lang="ja-JP" altLang="en-US"/>
            </a:p>
          </p:txBody>
        </p:sp>
        <p:sp>
          <p:nvSpPr>
            <p:cNvPr id="26" name="TextBox 12">
              <a:extLst>
                <a:ext uri="{FF2B5EF4-FFF2-40B4-BE49-F238E27FC236}">
                  <a16:creationId xmlns:a16="http://schemas.microsoft.com/office/drawing/2014/main" id="{5C9F028B-868A-4C9E-7C1E-D9D130FCBBC8}"/>
                </a:ext>
              </a:extLst>
            </p:cNvPr>
            <p:cNvSpPr txBox="1"/>
            <p:nvPr/>
          </p:nvSpPr>
          <p:spPr>
            <a:xfrm>
              <a:off x="0" y="-51284"/>
              <a:ext cx="2622315" cy="111458"/>
            </a:xfrm>
            <a:prstGeom prst="rect">
              <a:avLst/>
            </a:prstGeom>
          </p:spPr>
          <p:txBody>
            <a:bodyPr lIns="50800" tIns="50800" rIns="50800" bIns="50800" rtlCol="0" anchor="ctr">
              <a:noAutofit/>
            </a:bodyPr>
            <a:lstStyle/>
            <a:p>
              <a:pPr algn="ctr">
                <a:lnSpc>
                  <a:spcPts val="2659"/>
                </a:lnSpc>
              </a:pPr>
              <a:endParaRPr/>
            </a:p>
          </p:txBody>
        </p:sp>
      </p:grpSp>
      <p:sp>
        <p:nvSpPr>
          <p:cNvPr id="27" name="TextBox 17">
            <a:extLst>
              <a:ext uri="{FF2B5EF4-FFF2-40B4-BE49-F238E27FC236}">
                <a16:creationId xmlns:a16="http://schemas.microsoft.com/office/drawing/2014/main" id="{1D41D18E-C9FD-BE6E-71DD-C3DFA635DC0B}"/>
              </a:ext>
            </a:extLst>
          </p:cNvPr>
          <p:cNvSpPr txBox="1"/>
          <p:nvPr/>
        </p:nvSpPr>
        <p:spPr>
          <a:xfrm>
            <a:off x="1562100" y="3070229"/>
            <a:ext cx="14744700" cy="738664"/>
          </a:xfrm>
          <a:prstGeom prst="rect">
            <a:avLst/>
          </a:prstGeom>
        </p:spPr>
        <p:txBody>
          <a:bodyPr wrap="square" lIns="0" tIns="0" rIns="0" bIns="0" rtlCol="0" anchor="ctr">
            <a:spAutoFit/>
          </a:bodyPr>
          <a:lstStyle/>
          <a:p>
            <a:r>
              <a:rPr lang="ja-JP" altLang="en-US" sz="2400" b="1" dirty="0">
                <a:solidFill>
                  <a:srgbClr val="004EAE"/>
                </a:solidFill>
                <a:latin typeface="Noto Sans JP Bold"/>
                <a:ea typeface="Noto Sans JP Bold"/>
                <a:cs typeface="Noto Sans JP Bold"/>
                <a:sym typeface="Noto Sans JP Bold"/>
              </a:rPr>
              <a:t>前職（工場）</a:t>
            </a:r>
            <a:r>
              <a:rPr lang="ja-JP" altLang="en-US" sz="2400" b="1" dirty="0">
                <a:solidFill>
                  <a:srgbClr val="545454"/>
                </a:solidFill>
                <a:latin typeface="Noto Sans JP Bold"/>
                <a:ea typeface="Noto Sans JP Bold"/>
                <a:cs typeface="Noto Sans JP Bold"/>
                <a:sym typeface="Noto Sans JP Bold"/>
              </a:rPr>
              <a:t>では</a:t>
            </a:r>
            <a:r>
              <a:rPr lang="ja-JP" altLang="en-US" sz="2400" b="1" dirty="0">
                <a:solidFill>
                  <a:srgbClr val="004EAE"/>
                </a:solidFill>
                <a:latin typeface="Noto Sans JP Bold"/>
                <a:ea typeface="Noto Sans JP Bold"/>
                <a:cs typeface="Noto Sans JP Bold"/>
                <a:sym typeface="Noto Sans JP Bold"/>
              </a:rPr>
              <a:t>対面でのやり取り</a:t>
            </a:r>
            <a:r>
              <a:rPr lang="ja-JP" altLang="en-US" sz="2400" b="1" dirty="0">
                <a:solidFill>
                  <a:srgbClr val="545454"/>
                </a:solidFill>
                <a:latin typeface="Noto Sans JP Bold"/>
                <a:ea typeface="Noto Sans JP Bold"/>
                <a:cs typeface="Noto Sans JP Bold"/>
                <a:sym typeface="Noto Sans JP Bold"/>
              </a:rPr>
              <a:t>が</a:t>
            </a:r>
            <a:r>
              <a:rPr lang="ja-JP" altLang="en-US" sz="2400" b="1" dirty="0">
                <a:solidFill>
                  <a:srgbClr val="004EAE"/>
                </a:solidFill>
                <a:latin typeface="Noto Sans JP Bold"/>
                <a:ea typeface="Noto Sans JP Bold"/>
                <a:cs typeface="Noto Sans JP Bold"/>
                <a:sym typeface="Noto Sans JP Bold"/>
              </a:rPr>
              <a:t>多く</a:t>
            </a:r>
            <a:r>
              <a:rPr lang="ja-JP" altLang="en-US" sz="2400" b="1" dirty="0">
                <a:solidFill>
                  <a:srgbClr val="545454"/>
                </a:solidFill>
                <a:latin typeface="Noto Sans JP Bold"/>
                <a:ea typeface="Noto Sans JP Bold"/>
                <a:cs typeface="Noto Sans JP Bold"/>
                <a:sym typeface="Noto Sans JP Bold"/>
              </a:rPr>
              <a:t>、関係部門のメンバーが見えることで責任感を持ちやすかった。</a:t>
            </a:r>
            <a:endParaRPr lang="en-US" altLang="ja-JP" sz="2400" b="1" dirty="0">
              <a:solidFill>
                <a:srgbClr val="545454"/>
              </a:solidFill>
              <a:latin typeface="Noto Sans JP Bold"/>
              <a:ea typeface="Noto Sans JP Bold"/>
              <a:cs typeface="Noto Sans JP Bold"/>
              <a:sym typeface="Noto Sans JP Bold"/>
            </a:endParaRPr>
          </a:p>
          <a:p>
            <a:r>
              <a:rPr lang="ja-JP" altLang="en-US" sz="2400" b="1" dirty="0">
                <a:solidFill>
                  <a:srgbClr val="004EAE"/>
                </a:solidFill>
                <a:latin typeface="Noto Sans JP Bold"/>
                <a:ea typeface="Noto Sans JP Bold"/>
                <a:cs typeface="Noto Sans JP Bold"/>
                <a:sym typeface="Noto Sans JP Bold"/>
              </a:rPr>
              <a:t>現職（ロジ部門</a:t>
            </a:r>
            <a:r>
              <a:rPr lang="ja-JP" altLang="en-US" sz="2400" b="1" dirty="0">
                <a:solidFill>
                  <a:srgbClr val="545454"/>
                </a:solidFill>
                <a:latin typeface="Noto Sans JP Bold"/>
                <a:ea typeface="Noto Sans JP Bold"/>
                <a:cs typeface="Noto Sans JP Bold"/>
                <a:sym typeface="Noto Sans JP Bold"/>
              </a:rPr>
              <a:t>）では</a:t>
            </a:r>
            <a:r>
              <a:rPr lang="ja-JP" altLang="en-US" sz="2400" b="1" dirty="0">
                <a:solidFill>
                  <a:srgbClr val="004EAE"/>
                </a:solidFill>
                <a:latin typeface="Noto Sans JP Bold"/>
                <a:ea typeface="Noto Sans JP Bold"/>
                <a:cs typeface="Noto Sans JP Bold"/>
                <a:sym typeface="Noto Sans JP Bold"/>
              </a:rPr>
              <a:t>メールでのやり取り</a:t>
            </a:r>
            <a:r>
              <a:rPr lang="ja-JP" altLang="en-US" sz="2400" b="1" dirty="0">
                <a:solidFill>
                  <a:srgbClr val="545454"/>
                </a:solidFill>
                <a:latin typeface="Noto Sans JP Bold"/>
                <a:ea typeface="Noto Sans JP Bold"/>
                <a:cs typeface="Noto Sans JP Bold"/>
                <a:sym typeface="Noto Sans JP Bold"/>
              </a:rPr>
              <a:t>が</a:t>
            </a:r>
            <a:r>
              <a:rPr lang="ja-JP" altLang="en-US" sz="2400" b="1" dirty="0">
                <a:solidFill>
                  <a:srgbClr val="004EAE"/>
                </a:solidFill>
                <a:latin typeface="Noto Sans JP Bold"/>
                <a:ea typeface="Noto Sans JP Bold"/>
                <a:cs typeface="Noto Sans JP Bold"/>
                <a:sym typeface="Noto Sans JP Bold"/>
              </a:rPr>
              <a:t>中心</a:t>
            </a:r>
            <a:r>
              <a:rPr lang="ja-JP" altLang="en-US" sz="2400" b="1" dirty="0">
                <a:solidFill>
                  <a:srgbClr val="545454"/>
                </a:solidFill>
                <a:latin typeface="Noto Sans JP Bold"/>
                <a:ea typeface="Noto Sans JP Bold"/>
                <a:cs typeface="Noto Sans JP Bold"/>
                <a:sym typeface="Noto Sans JP Bold"/>
              </a:rPr>
              <a:t>で、責任感を感じにくいが、慎重な対応が求められる。</a:t>
            </a:r>
            <a:endParaRPr lang="en-US" sz="2400" b="1" dirty="0">
              <a:solidFill>
                <a:srgbClr val="545454"/>
              </a:solidFill>
              <a:latin typeface="Noto Sans JP Bold"/>
              <a:ea typeface="Noto Sans JP Bold"/>
              <a:cs typeface="Noto Sans JP Bold"/>
              <a:sym typeface="Noto Sans JP Bold"/>
            </a:endParaRPr>
          </a:p>
        </p:txBody>
      </p:sp>
      <p:sp>
        <p:nvSpPr>
          <p:cNvPr id="38" name="TextBox 17">
            <a:extLst>
              <a:ext uri="{FF2B5EF4-FFF2-40B4-BE49-F238E27FC236}">
                <a16:creationId xmlns:a16="http://schemas.microsoft.com/office/drawing/2014/main" id="{FD6A3442-B70A-088A-9F75-C10C6CFCED76}"/>
              </a:ext>
            </a:extLst>
          </p:cNvPr>
          <p:cNvSpPr txBox="1"/>
          <p:nvPr/>
        </p:nvSpPr>
        <p:spPr>
          <a:xfrm>
            <a:off x="1562100" y="5164338"/>
            <a:ext cx="4991100" cy="430887"/>
          </a:xfrm>
          <a:prstGeom prst="rect">
            <a:avLst/>
          </a:prstGeom>
        </p:spPr>
        <p:txBody>
          <a:bodyPr wrap="square" lIns="0" tIns="0" rIns="0" bIns="0" rtlCol="0" anchor="ctr">
            <a:spAutoFit/>
          </a:bodyPr>
          <a:lstStyle/>
          <a:p>
            <a:r>
              <a:rPr lang="ja-JP" altLang="en-US" sz="2800" b="1" dirty="0">
                <a:solidFill>
                  <a:srgbClr val="545454"/>
                </a:solidFill>
                <a:latin typeface="Noto Sans JP Bold"/>
                <a:ea typeface="Noto Sans JP Bold"/>
                <a:cs typeface="Noto Sans JP Bold"/>
                <a:sym typeface="Noto Sans JP Bold"/>
              </a:rPr>
              <a:t>ミスが許されない細かな作業</a:t>
            </a:r>
            <a:endParaRPr lang="en-US" sz="2800" b="1" dirty="0">
              <a:solidFill>
                <a:srgbClr val="545454"/>
              </a:solidFill>
              <a:latin typeface="Noto Sans JP Bold"/>
              <a:ea typeface="Noto Sans JP Bold"/>
              <a:cs typeface="Noto Sans JP Bold"/>
              <a:sym typeface="Noto Sans JP Bold"/>
            </a:endParaRPr>
          </a:p>
        </p:txBody>
      </p:sp>
      <p:grpSp>
        <p:nvGrpSpPr>
          <p:cNvPr id="39" name="Group 10">
            <a:extLst>
              <a:ext uri="{FF2B5EF4-FFF2-40B4-BE49-F238E27FC236}">
                <a16:creationId xmlns:a16="http://schemas.microsoft.com/office/drawing/2014/main" id="{44BC99D0-0F14-ECB0-0A01-B417685487AE}"/>
              </a:ext>
            </a:extLst>
          </p:cNvPr>
          <p:cNvGrpSpPr/>
          <p:nvPr/>
        </p:nvGrpSpPr>
        <p:grpSpPr>
          <a:xfrm>
            <a:off x="1562100" y="5330047"/>
            <a:ext cx="4838700" cy="286113"/>
            <a:chOff x="0" y="-51284"/>
            <a:chExt cx="2622315" cy="111458"/>
          </a:xfrm>
        </p:grpSpPr>
        <p:sp>
          <p:nvSpPr>
            <p:cNvPr id="40" name="Freeform 11">
              <a:extLst>
                <a:ext uri="{FF2B5EF4-FFF2-40B4-BE49-F238E27FC236}">
                  <a16:creationId xmlns:a16="http://schemas.microsoft.com/office/drawing/2014/main" id="{B73B2325-2E31-9C46-9E3F-75D1F9C5B650}"/>
                </a:ext>
              </a:extLst>
            </p:cNvPr>
            <p:cNvSpPr/>
            <p:nvPr/>
          </p:nvSpPr>
          <p:spPr>
            <a:xfrm>
              <a:off x="0" y="0"/>
              <a:ext cx="2622315" cy="56514"/>
            </a:xfrm>
            <a:custGeom>
              <a:avLst/>
              <a:gdLst/>
              <a:ahLst/>
              <a:cxnLst/>
              <a:rect l="l" t="t" r="r" b="b"/>
              <a:pathLst>
                <a:path w="2622315" h="56514">
                  <a:moveTo>
                    <a:pt x="0" y="0"/>
                  </a:moveTo>
                  <a:lnTo>
                    <a:pt x="2622315" y="0"/>
                  </a:lnTo>
                  <a:lnTo>
                    <a:pt x="2622315" y="56514"/>
                  </a:lnTo>
                  <a:lnTo>
                    <a:pt x="0" y="56514"/>
                  </a:lnTo>
                  <a:close/>
                </a:path>
              </a:pathLst>
            </a:custGeom>
            <a:solidFill>
              <a:srgbClr val="5CDFE5">
                <a:alpha val="29804"/>
              </a:srgbClr>
            </a:solidFill>
          </p:spPr>
          <p:txBody>
            <a:bodyPr>
              <a:noAutofit/>
            </a:bodyPr>
            <a:lstStyle/>
            <a:p>
              <a:endParaRPr lang="ja-JP" altLang="en-US"/>
            </a:p>
          </p:txBody>
        </p:sp>
        <p:sp>
          <p:nvSpPr>
            <p:cNvPr id="41" name="TextBox 12">
              <a:extLst>
                <a:ext uri="{FF2B5EF4-FFF2-40B4-BE49-F238E27FC236}">
                  <a16:creationId xmlns:a16="http://schemas.microsoft.com/office/drawing/2014/main" id="{3F0CABE7-2A94-F0EB-22B2-F1705A850BE9}"/>
                </a:ext>
              </a:extLst>
            </p:cNvPr>
            <p:cNvSpPr txBox="1"/>
            <p:nvPr/>
          </p:nvSpPr>
          <p:spPr>
            <a:xfrm>
              <a:off x="0" y="-51284"/>
              <a:ext cx="2622315" cy="111458"/>
            </a:xfrm>
            <a:prstGeom prst="rect">
              <a:avLst/>
            </a:prstGeom>
          </p:spPr>
          <p:txBody>
            <a:bodyPr lIns="50800" tIns="50800" rIns="50800" bIns="50800" rtlCol="0" anchor="ctr">
              <a:noAutofit/>
            </a:bodyPr>
            <a:lstStyle/>
            <a:p>
              <a:pPr algn="ctr">
                <a:lnSpc>
                  <a:spcPts val="2659"/>
                </a:lnSpc>
              </a:pPr>
              <a:endParaRPr/>
            </a:p>
          </p:txBody>
        </p:sp>
      </p:grpSp>
      <p:sp>
        <p:nvSpPr>
          <p:cNvPr id="42" name="TextBox 17">
            <a:extLst>
              <a:ext uri="{FF2B5EF4-FFF2-40B4-BE49-F238E27FC236}">
                <a16:creationId xmlns:a16="http://schemas.microsoft.com/office/drawing/2014/main" id="{A14FFB8B-8FFA-9A7B-25AC-80087F0D6175}"/>
              </a:ext>
            </a:extLst>
          </p:cNvPr>
          <p:cNvSpPr txBox="1"/>
          <p:nvPr/>
        </p:nvSpPr>
        <p:spPr>
          <a:xfrm>
            <a:off x="1562100" y="5864304"/>
            <a:ext cx="15697200" cy="1107996"/>
          </a:xfrm>
          <a:prstGeom prst="rect">
            <a:avLst/>
          </a:prstGeom>
        </p:spPr>
        <p:txBody>
          <a:bodyPr wrap="square" lIns="0" tIns="0" rIns="0" bIns="0" rtlCol="0" anchor="ctr">
            <a:spAutoFit/>
          </a:bodyPr>
          <a:lstStyle/>
          <a:p>
            <a:r>
              <a:rPr lang="ja-JP" altLang="en-US" sz="2400" b="1" dirty="0">
                <a:solidFill>
                  <a:srgbClr val="545454"/>
                </a:solidFill>
                <a:latin typeface="Noto Sans JP Bold"/>
                <a:ea typeface="Noto Sans JP Bold"/>
                <a:cs typeface="Noto Sans JP Bold"/>
                <a:sym typeface="Noto Sans JP Bold"/>
              </a:rPr>
              <a:t>運賃交渉の際は業者ごとにそれぞれファイルを加工、メール添付送付など、</a:t>
            </a:r>
            <a:r>
              <a:rPr lang="ja-JP" altLang="en-US" sz="2400" b="1" dirty="0">
                <a:solidFill>
                  <a:srgbClr val="004EAE"/>
                </a:solidFill>
                <a:latin typeface="Noto Sans JP Bold"/>
                <a:ea typeface="Noto Sans JP Bold"/>
                <a:cs typeface="Noto Sans JP Bold"/>
                <a:sym typeface="Noto Sans JP Bold"/>
              </a:rPr>
              <a:t>単純作業ながら細かく時間がかかる</a:t>
            </a:r>
            <a:endParaRPr lang="en-US" altLang="ja-JP" sz="2400" b="1" dirty="0">
              <a:solidFill>
                <a:srgbClr val="004EAE"/>
              </a:solidFill>
              <a:latin typeface="Noto Sans JP Bold"/>
              <a:ea typeface="Noto Sans JP Bold"/>
              <a:cs typeface="Noto Sans JP Bold"/>
              <a:sym typeface="Noto Sans JP Bold"/>
            </a:endParaRPr>
          </a:p>
          <a:p>
            <a:r>
              <a:rPr lang="ja-JP" altLang="en-US" sz="2400" b="1" dirty="0">
                <a:solidFill>
                  <a:srgbClr val="545454"/>
                </a:solidFill>
                <a:latin typeface="Noto Sans JP Bold"/>
                <a:ea typeface="Noto Sans JP Bold"/>
                <a:cs typeface="Noto Sans JP Bold"/>
                <a:sym typeface="Noto Sans JP Bold"/>
              </a:rPr>
              <a:t>しかしながら</a:t>
            </a:r>
            <a:r>
              <a:rPr lang="ja-JP" altLang="en-US" sz="2400" b="1" dirty="0">
                <a:solidFill>
                  <a:srgbClr val="004EAE"/>
                </a:solidFill>
                <a:latin typeface="Noto Sans JP Bold"/>
                <a:ea typeface="Noto Sans JP Bold"/>
                <a:cs typeface="Noto Sans JP Bold"/>
                <a:sym typeface="Noto Sans JP Bold"/>
              </a:rPr>
              <a:t>ミスが許されない</a:t>
            </a:r>
            <a:r>
              <a:rPr lang="ja-JP" altLang="en-US" sz="2400" b="1" dirty="0">
                <a:solidFill>
                  <a:srgbClr val="545454"/>
                </a:solidFill>
                <a:latin typeface="Noto Sans JP Bold"/>
                <a:ea typeface="Noto Sans JP Bold"/>
                <a:cs typeface="Noto Sans JP Bold"/>
                <a:sym typeface="Noto Sans JP Bold"/>
              </a:rPr>
              <a:t>重要なファイルを扱うため</a:t>
            </a:r>
            <a:r>
              <a:rPr lang="ja-JP" altLang="en-US" sz="2400" b="1" dirty="0">
                <a:solidFill>
                  <a:srgbClr val="004EAE"/>
                </a:solidFill>
                <a:latin typeface="Noto Sans JP Bold"/>
                <a:ea typeface="Noto Sans JP Bold"/>
                <a:cs typeface="Noto Sans JP Bold"/>
                <a:sym typeface="Noto Sans JP Bold"/>
              </a:rPr>
              <a:t>慎重な作業</a:t>
            </a:r>
            <a:r>
              <a:rPr lang="ja-JP" altLang="en-US" sz="2400" b="1" dirty="0">
                <a:solidFill>
                  <a:srgbClr val="545454"/>
                </a:solidFill>
                <a:latin typeface="Noto Sans JP Bold"/>
                <a:ea typeface="Noto Sans JP Bold"/>
                <a:cs typeface="Noto Sans JP Bold"/>
                <a:sym typeface="Noto Sans JP Bold"/>
              </a:rPr>
              <a:t>が求められる</a:t>
            </a:r>
            <a:endParaRPr lang="en-US" altLang="ja-JP" sz="2400" b="1" dirty="0">
              <a:solidFill>
                <a:srgbClr val="545454"/>
              </a:solidFill>
              <a:latin typeface="Noto Sans JP Bold"/>
              <a:ea typeface="Noto Sans JP Bold"/>
              <a:cs typeface="Noto Sans JP Bold"/>
              <a:sym typeface="Noto Sans JP Bold"/>
            </a:endParaRPr>
          </a:p>
          <a:p>
            <a:r>
              <a:rPr lang="ja-JP" altLang="en-US" sz="2400" b="1" dirty="0">
                <a:solidFill>
                  <a:srgbClr val="545454"/>
                </a:solidFill>
                <a:latin typeface="Noto Sans JP Bold"/>
                <a:ea typeface="Noto Sans JP Bold"/>
                <a:cs typeface="Noto Sans JP Bold"/>
                <a:sym typeface="Noto Sans JP Bold"/>
              </a:rPr>
              <a:t>ミスが発生し得る体制であるため、引継ぎが完了し次第</a:t>
            </a:r>
            <a:r>
              <a:rPr lang="ja-JP" altLang="en-US" sz="2400" b="1" dirty="0">
                <a:solidFill>
                  <a:srgbClr val="004EAE"/>
                </a:solidFill>
                <a:latin typeface="Noto Sans JP Bold"/>
                <a:ea typeface="Noto Sans JP Bold"/>
                <a:cs typeface="Noto Sans JP Bold"/>
                <a:sym typeface="Noto Sans JP Bold"/>
              </a:rPr>
              <a:t>自動化を進めていきたい</a:t>
            </a:r>
            <a:r>
              <a:rPr lang="ja-JP" altLang="en-US" sz="2400" b="1" dirty="0">
                <a:solidFill>
                  <a:srgbClr val="545454"/>
                </a:solidFill>
                <a:latin typeface="Noto Sans JP Bold"/>
                <a:ea typeface="Noto Sans JP Bold"/>
                <a:cs typeface="Noto Sans JP Bold"/>
                <a:sym typeface="Noto Sans JP Bold"/>
              </a:rPr>
              <a:t>。</a:t>
            </a:r>
            <a:endParaRPr lang="en-US" sz="2400" b="1" dirty="0">
              <a:solidFill>
                <a:srgbClr val="545454"/>
              </a:solidFill>
              <a:latin typeface="Noto Sans JP Bold"/>
              <a:ea typeface="Noto Sans JP Bold"/>
              <a:cs typeface="Noto Sans JP Bold"/>
              <a:sym typeface="Noto Sans JP Bold"/>
            </a:endParaRPr>
          </a:p>
        </p:txBody>
      </p:sp>
      <p:sp>
        <p:nvSpPr>
          <p:cNvPr id="43" name="TextBox 17">
            <a:extLst>
              <a:ext uri="{FF2B5EF4-FFF2-40B4-BE49-F238E27FC236}">
                <a16:creationId xmlns:a16="http://schemas.microsoft.com/office/drawing/2014/main" id="{FEC00C03-B3D9-D5B0-51EE-6D0AAD272CF0}"/>
              </a:ext>
            </a:extLst>
          </p:cNvPr>
          <p:cNvSpPr txBox="1"/>
          <p:nvPr/>
        </p:nvSpPr>
        <p:spPr>
          <a:xfrm>
            <a:off x="1529443" y="7385794"/>
            <a:ext cx="3194957" cy="430887"/>
          </a:xfrm>
          <a:prstGeom prst="rect">
            <a:avLst/>
          </a:prstGeom>
        </p:spPr>
        <p:txBody>
          <a:bodyPr wrap="square" lIns="0" tIns="0" rIns="0" bIns="0" rtlCol="0" anchor="ctr">
            <a:spAutoFit/>
          </a:bodyPr>
          <a:lstStyle/>
          <a:p>
            <a:r>
              <a:rPr lang="ja-JP" altLang="en-US" sz="2800" b="1" dirty="0">
                <a:solidFill>
                  <a:srgbClr val="545454"/>
                </a:solidFill>
                <a:latin typeface="Noto Sans JP Bold"/>
                <a:ea typeface="Noto Sans JP Bold"/>
                <a:cs typeface="Noto Sans JP Bold"/>
                <a:sym typeface="Noto Sans JP Bold"/>
              </a:rPr>
              <a:t>相談・将来の不安</a:t>
            </a:r>
            <a:endParaRPr lang="en-US" sz="2800" b="1" dirty="0">
              <a:solidFill>
                <a:srgbClr val="545454"/>
              </a:solidFill>
              <a:latin typeface="Noto Sans JP Bold"/>
              <a:ea typeface="Noto Sans JP Bold"/>
              <a:cs typeface="Noto Sans JP Bold"/>
              <a:sym typeface="Noto Sans JP Bold"/>
            </a:endParaRPr>
          </a:p>
        </p:txBody>
      </p:sp>
      <p:grpSp>
        <p:nvGrpSpPr>
          <p:cNvPr id="44" name="Group 10">
            <a:extLst>
              <a:ext uri="{FF2B5EF4-FFF2-40B4-BE49-F238E27FC236}">
                <a16:creationId xmlns:a16="http://schemas.microsoft.com/office/drawing/2014/main" id="{E9B80578-FF56-3948-B90C-2F7E7BF52194}"/>
              </a:ext>
            </a:extLst>
          </p:cNvPr>
          <p:cNvGrpSpPr/>
          <p:nvPr/>
        </p:nvGrpSpPr>
        <p:grpSpPr>
          <a:xfrm>
            <a:off x="1529443" y="7551503"/>
            <a:ext cx="2890157" cy="286113"/>
            <a:chOff x="0" y="-51284"/>
            <a:chExt cx="2622315" cy="111458"/>
          </a:xfrm>
        </p:grpSpPr>
        <p:sp>
          <p:nvSpPr>
            <p:cNvPr id="45" name="Freeform 11">
              <a:extLst>
                <a:ext uri="{FF2B5EF4-FFF2-40B4-BE49-F238E27FC236}">
                  <a16:creationId xmlns:a16="http://schemas.microsoft.com/office/drawing/2014/main" id="{640D6E0B-3118-FBE3-20AB-22BAC9E1B4C7}"/>
                </a:ext>
              </a:extLst>
            </p:cNvPr>
            <p:cNvSpPr/>
            <p:nvPr/>
          </p:nvSpPr>
          <p:spPr>
            <a:xfrm>
              <a:off x="0" y="0"/>
              <a:ext cx="2622315" cy="56514"/>
            </a:xfrm>
            <a:custGeom>
              <a:avLst/>
              <a:gdLst/>
              <a:ahLst/>
              <a:cxnLst/>
              <a:rect l="l" t="t" r="r" b="b"/>
              <a:pathLst>
                <a:path w="2622315" h="56514">
                  <a:moveTo>
                    <a:pt x="0" y="0"/>
                  </a:moveTo>
                  <a:lnTo>
                    <a:pt x="2622315" y="0"/>
                  </a:lnTo>
                  <a:lnTo>
                    <a:pt x="2622315" y="56514"/>
                  </a:lnTo>
                  <a:lnTo>
                    <a:pt x="0" y="56514"/>
                  </a:lnTo>
                  <a:close/>
                </a:path>
              </a:pathLst>
            </a:custGeom>
            <a:solidFill>
              <a:srgbClr val="5CDFE5">
                <a:alpha val="29804"/>
              </a:srgbClr>
            </a:solidFill>
          </p:spPr>
          <p:txBody>
            <a:bodyPr>
              <a:noAutofit/>
            </a:bodyPr>
            <a:lstStyle/>
            <a:p>
              <a:endParaRPr lang="ja-JP" altLang="en-US"/>
            </a:p>
          </p:txBody>
        </p:sp>
        <p:sp>
          <p:nvSpPr>
            <p:cNvPr id="46" name="TextBox 12">
              <a:extLst>
                <a:ext uri="{FF2B5EF4-FFF2-40B4-BE49-F238E27FC236}">
                  <a16:creationId xmlns:a16="http://schemas.microsoft.com/office/drawing/2014/main" id="{6C45ACDF-ACF7-11EE-6F7B-8D9F64231D8E}"/>
                </a:ext>
              </a:extLst>
            </p:cNvPr>
            <p:cNvSpPr txBox="1"/>
            <p:nvPr/>
          </p:nvSpPr>
          <p:spPr>
            <a:xfrm>
              <a:off x="0" y="-51284"/>
              <a:ext cx="2622315" cy="111458"/>
            </a:xfrm>
            <a:prstGeom prst="rect">
              <a:avLst/>
            </a:prstGeom>
          </p:spPr>
          <p:txBody>
            <a:bodyPr lIns="50800" tIns="50800" rIns="50800" bIns="50800" rtlCol="0" anchor="ctr">
              <a:noAutofit/>
            </a:bodyPr>
            <a:lstStyle/>
            <a:p>
              <a:pPr algn="ctr">
                <a:lnSpc>
                  <a:spcPts val="2659"/>
                </a:lnSpc>
              </a:pPr>
              <a:endParaRPr/>
            </a:p>
          </p:txBody>
        </p:sp>
      </p:grpSp>
      <p:sp>
        <p:nvSpPr>
          <p:cNvPr id="47" name="TextBox 17">
            <a:extLst>
              <a:ext uri="{FF2B5EF4-FFF2-40B4-BE49-F238E27FC236}">
                <a16:creationId xmlns:a16="http://schemas.microsoft.com/office/drawing/2014/main" id="{BCE8AC7C-21F3-0F4B-4F46-F117B2D8154F}"/>
              </a:ext>
            </a:extLst>
          </p:cNvPr>
          <p:cNvSpPr txBox="1"/>
          <p:nvPr/>
        </p:nvSpPr>
        <p:spPr>
          <a:xfrm>
            <a:off x="1562100" y="7997904"/>
            <a:ext cx="15697200" cy="1107996"/>
          </a:xfrm>
          <a:prstGeom prst="rect">
            <a:avLst/>
          </a:prstGeom>
        </p:spPr>
        <p:txBody>
          <a:bodyPr wrap="square" lIns="0" tIns="0" rIns="0" bIns="0" rtlCol="0" anchor="ctr">
            <a:spAutoFit/>
          </a:bodyPr>
          <a:lstStyle/>
          <a:p>
            <a:r>
              <a:rPr lang="ja-JP" altLang="en-US" sz="2400" b="1" dirty="0">
                <a:solidFill>
                  <a:srgbClr val="545454"/>
                </a:solidFill>
                <a:latin typeface="Noto Sans JP Bold"/>
                <a:ea typeface="Noto Sans JP Bold"/>
                <a:cs typeface="Noto Sans JP Bold"/>
                <a:sym typeface="Noto Sans JP Bold"/>
              </a:rPr>
              <a:t>自身の</a:t>
            </a:r>
            <a:r>
              <a:rPr lang="ja-JP" altLang="en-US" sz="2400" b="1" dirty="0">
                <a:solidFill>
                  <a:srgbClr val="004EAE"/>
                </a:solidFill>
                <a:latin typeface="Noto Sans JP Bold"/>
                <a:ea typeface="Noto Sans JP Bold"/>
                <a:cs typeface="Noto Sans JP Bold"/>
                <a:sym typeface="Noto Sans JP Bold"/>
              </a:rPr>
              <a:t>今後の業務内容</a:t>
            </a:r>
            <a:r>
              <a:rPr lang="ja-JP" altLang="en-US" sz="2400" b="1" dirty="0">
                <a:solidFill>
                  <a:srgbClr val="545454"/>
                </a:solidFill>
                <a:latin typeface="Noto Sans JP Bold"/>
                <a:ea typeface="Noto Sans JP Bold"/>
                <a:cs typeface="Noto Sans JP Bold"/>
                <a:sym typeface="Noto Sans JP Bold"/>
              </a:rPr>
              <a:t>を</a:t>
            </a:r>
            <a:r>
              <a:rPr lang="ja-JP" altLang="en-US" sz="2400" b="1" dirty="0">
                <a:solidFill>
                  <a:srgbClr val="004EAE"/>
                </a:solidFill>
                <a:latin typeface="Noto Sans JP Bold"/>
                <a:ea typeface="Noto Sans JP Bold"/>
                <a:cs typeface="Noto Sans JP Bold"/>
                <a:sym typeface="Noto Sans JP Bold"/>
              </a:rPr>
              <a:t>十分に把握できておらず</a:t>
            </a:r>
            <a:r>
              <a:rPr lang="ja-JP" altLang="en-US" sz="2400" b="1" dirty="0">
                <a:solidFill>
                  <a:srgbClr val="545454"/>
                </a:solidFill>
                <a:latin typeface="Noto Sans JP Bold"/>
                <a:ea typeface="Noto Sans JP Bold"/>
                <a:cs typeface="Noto Sans JP Bold"/>
                <a:sym typeface="Noto Sans JP Bold"/>
              </a:rPr>
              <a:t>、なぜコスト課に配属いただいたのかも明確でない。</a:t>
            </a:r>
            <a:endParaRPr lang="en-US" altLang="ja-JP" sz="2400" b="1" dirty="0">
              <a:solidFill>
                <a:srgbClr val="545454"/>
              </a:solidFill>
              <a:latin typeface="Noto Sans JP Bold"/>
              <a:ea typeface="Noto Sans JP Bold"/>
              <a:cs typeface="Noto Sans JP Bold"/>
              <a:sym typeface="Noto Sans JP Bold"/>
            </a:endParaRPr>
          </a:p>
          <a:p>
            <a:r>
              <a:rPr lang="ja-JP" altLang="en-US" sz="2400" b="1" dirty="0">
                <a:solidFill>
                  <a:srgbClr val="545454"/>
                </a:solidFill>
                <a:latin typeface="Noto Sans JP Bold"/>
                <a:ea typeface="Noto Sans JP Bold"/>
                <a:cs typeface="Noto Sans JP Bold"/>
                <a:sym typeface="Noto Sans JP Bold"/>
              </a:rPr>
              <a:t>今後</a:t>
            </a:r>
            <a:r>
              <a:rPr lang="en-US" altLang="ja-JP" sz="2400" b="1" dirty="0">
                <a:solidFill>
                  <a:srgbClr val="545454"/>
                </a:solidFill>
                <a:latin typeface="Noto Sans JP Bold"/>
                <a:ea typeface="Noto Sans JP Bold"/>
                <a:cs typeface="Noto Sans JP Bold"/>
                <a:sym typeface="Noto Sans JP Bold"/>
              </a:rPr>
              <a:t>1</a:t>
            </a:r>
            <a:r>
              <a:rPr lang="ja-JP" altLang="en-US" sz="2400" b="1" dirty="0">
                <a:solidFill>
                  <a:srgbClr val="545454"/>
                </a:solidFill>
                <a:latin typeface="Noto Sans JP Bold"/>
                <a:ea typeface="Noto Sans JP Bold"/>
                <a:cs typeface="Noto Sans JP Bold"/>
                <a:sym typeface="Noto Sans JP Bold"/>
              </a:rPr>
              <a:t>年間で</a:t>
            </a:r>
            <a:r>
              <a:rPr lang="ja-JP" altLang="en-US" sz="2400" b="1" dirty="0">
                <a:solidFill>
                  <a:srgbClr val="004EAE"/>
                </a:solidFill>
                <a:latin typeface="Noto Sans JP Bold"/>
                <a:ea typeface="Noto Sans JP Bold"/>
                <a:cs typeface="Noto Sans JP Bold"/>
                <a:sym typeface="Noto Sans JP Bold"/>
              </a:rPr>
              <a:t>何を目標にすればよいのかが見えてこない</a:t>
            </a:r>
            <a:r>
              <a:rPr lang="ja-JP" altLang="en-US" sz="2400" b="1" dirty="0">
                <a:solidFill>
                  <a:srgbClr val="545454"/>
                </a:solidFill>
                <a:latin typeface="Noto Sans JP Bold"/>
                <a:ea typeface="Noto Sans JP Bold"/>
                <a:cs typeface="Noto Sans JP Bold"/>
                <a:sym typeface="Noto Sans JP Bold"/>
              </a:rPr>
              <a:t>。モチベーションの維持が難しく、</a:t>
            </a:r>
            <a:r>
              <a:rPr lang="ja-JP" altLang="en-US" sz="2400" b="1" dirty="0">
                <a:solidFill>
                  <a:srgbClr val="004EAE"/>
                </a:solidFill>
                <a:latin typeface="Noto Sans JP Bold"/>
                <a:ea typeface="Noto Sans JP Bold"/>
                <a:cs typeface="Noto Sans JP Bold"/>
                <a:sym typeface="Noto Sans JP Bold"/>
              </a:rPr>
              <a:t>不安が大きい状況</a:t>
            </a:r>
            <a:r>
              <a:rPr lang="ja-JP" altLang="en-US" sz="2400" b="1" dirty="0">
                <a:solidFill>
                  <a:srgbClr val="545454"/>
                </a:solidFill>
                <a:latin typeface="Noto Sans JP Bold"/>
                <a:ea typeface="Noto Sans JP Bold"/>
                <a:cs typeface="Noto Sans JP Bold"/>
                <a:sym typeface="Noto Sans JP Bold"/>
              </a:rPr>
              <a:t>。</a:t>
            </a:r>
            <a:endParaRPr lang="en-US" altLang="ja-JP" sz="2400" b="1" dirty="0">
              <a:solidFill>
                <a:srgbClr val="545454"/>
              </a:solidFill>
              <a:latin typeface="Noto Sans JP Bold"/>
              <a:ea typeface="Noto Sans JP Bold"/>
              <a:cs typeface="Noto Sans JP Bold"/>
              <a:sym typeface="Noto Sans JP Bold"/>
            </a:endParaRPr>
          </a:p>
          <a:p>
            <a:r>
              <a:rPr lang="ja-JP" altLang="en-US" sz="2400" b="1" dirty="0">
                <a:solidFill>
                  <a:srgbClr val="545454"/>
                </a:solidFill>
                <a:latin typeface="Noto Sans JP Bold"/>
                <a:ea typeface="Noto Sans JP Bold"/>
                <a:cs typeface="Noto Sans JP Bold"/>
                <a:sym typeface="Noto Sans JP Bold"/>
              </a:rPr>
              <a:t>対話を重ね理由を見つけモチベーションを上げていきたい</a:t>
            </a:r>
            <a:endParaRPr lang="en-US" sz="2400" b="1" dirty="0">
              <a:solidFill>
                <a:srgbClr val="545454"/>
              </a:solidFill>
              <a:latin typeface="Noto Sans JP Bold"/>
              <a:ea typeface="Noto Sans JP Bold"/>
              <a:cs typeface="Noto Sans JP Bold"/>
              <a:sym typeface="Noto Sans JP Bold"/>
            </a:endParaRPr>
          </a:p>
        </p:txBody>
      </p:sp>
    </p:spTree>
    <p:extLst>
      <p:ext uri="{BB962C8B-B14F-4D97-AF65-F5344CB8AC3E}">
        <p14:creationId xmlns:p14="http://schemas.microsoft.com/office/powerpoint/2010/main" val="3877700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0A0F5-C239-259C-F104-B0366056E46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F62A9AD-6549-560A-AF1B-BEEA36316FF5}"/>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BA9CE83F-F525-D52D-78E9-65DE530A8E61}"/>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9E0B895F-AFBF-C3AC-6C73-7A8CACFD82E8}"/>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4BCC28EF-3235-2E3D-B86A-8219036C3F4A}"/>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699C5D59-ADBC-2FDB-39CC-9DAAA7D5AA1A}"/>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6" name="TextBox 17">
            <a:extLst>
              <a:ext uri="{FF2B5EF4-FFF2-40B4-BE49-F238E27FC236}">
                <a16:creationId xmlns:a16="http://schemas.microsoft.com/office/drawing/2014/main" id="{B58FCE79-AB41-82C2-DD63-92A156715399}"/>
              </a:ext>
            </a:extLst>
          </p:cNvPr>
          <p:cNvSpPr txBox="1"/>
          <p:nvPr/>
        </p:nvSpPr>
        <p:spPr>
          <a:xfrm>
            <a:off x="1447799" y="5911215"/>
            <a:ext cx="2819400" cy="984885"/>
          </a:xfrm>
          <a:prstGeom prst="rect">
            <a:avLst/>
          </a:prstGeom>
        </p:spPr>
        <p:txBody>
          <a:bodyPr wrap="square" lIns="0" tIns="0" rIns="0" bIns="0" rtlCol="0" anchor="ctr">
            <a:spAutoFit/>
          </a:bodyPr>
          <a:lstStyle/>
          <a:p>
            <a:pPr algn="ctr"/>
            <a:r>
              <a:rPr lang="ja-JP" altLang="en-US" sz="3200" b="1" dirty="0">
                <a:solidFill>
                  <a:srgbClr val="004EAE"/>
                </a:solidFill>
                <a:latin typeface="Noto Sans JP Bold"/>
                <a:ea typeface="Noto Sans JP Bold"/>
                <a:cs typeface="Noto Sans JP Bold"/>
                <a:sym typeface="Noto Sans JP Bold"/>
              </a:rPr>
              <a:t>①</a:t>
            </a:r>
            <a:r>
              <a:rPr lang="en-US" altLang="ja-JP" sz="3200" b="1" dirty="0">
                <a:solidFill>
                  <a:srgbClr val="004EAE"/>
                </a:solidFill>
                <a:latin typeface="Noto Sans JP Bold"/>
                <a:ea typeface="Noto Sans JP Bold"/>
                <a:cs typeface="Noto Sans JP Bold"/>
                <a:sym typeface="Noto Sans JP Bold"/>
              </a:rPr>
              <a:t>FCL</a:t>
            </a:r>
            <a:r>
              <a:rPr lang="ja-JP" altLang="en-US" sz="3200" b="1" dirty="0">
                <a:solidFill>
                  <a:srgbClr val="004EAE"/>
                </a:solidFill>
                <a:latin typeface="Noto Sans JP Bold"/>
                <a:ea typeface="Noto Sans JP Bold"/>
                <a:cs typeface="Noto Sans JP Bold"/>
                <a:sym typeface="Noto Sans JP Bold"/>
              </a:rPr>
              <a:t>運賃交渉データ</a:t>
            </a:r>
            <a:r>
              <a:rPr lang="en-US" altLang="ja-JP" sz="3200" b="1" dirty="0">
                <a:solidFill>
                  <a:srgbClr val="004EAE"/>
                </a:solidFill>
                <a:latin typeface="Noto Sans JP Bold"/>
                <a:ea typeface="Noto Sans JP Bold"/>
                <a:cs typeface="Noto Sans JP Bold"/>
                <a:sym typeface="Noto Sans JP Bold"/>
              </a:rPr>
              <a:t>BI</a:t>
            </a:r>
            <a:r>
              <a:rPr lang="ja-JP" altLang="en-US" sz="3200" b="1" dirty="0">
                <a:solidFill>
                  <a:srgbClr val="004EAE"/>
                </a:solidFill>
                <a:latin typeface="Noto Sans JP Bold"/>
                <a:ea typeface="Noto Sans JP Bold"/>
                <a:cs typeface="Noto Sans JP Bold"/>
                <a:sym typeface="Noto Sans JP Bold"/>
              </a:rPr>
              <a:t>化</a:t>
            </a:r>
            <a:endParaRPr lang="en-US" sz="3200" b="1" dirty="0">
              <a:solidFill>
                <a:srgbClr val="004EAE"/>
              </a:solidFill>
              <a:latin typeface="Noto Sans JP Bold"/>
              <a:ea typeface="Noto Sans JP Bold"/>
              <a:cs typeface="Noto Sans JP Bold"/>
              <a:sym typeface="Noto Sans JP Bold"/>
            </a:endParaRPr>
          </a:p>
        </p:txBody>
      </p:sp>
      <p:sp>
        <p:nvSpPr>
          <p:cNvPr id="7" name="四角形: 角を丸くする 6">
            <a:extLst>
              <a:ext uri="{FF2B5EF4-FFF2-40B4-BE49-F238E27FC236}">
                <a16:creationId xmlns:a16="http://schemas.microsoft.com/office/drawing/2014/main" id="{42F41C33-22D5-B002-2805-65DACC6A7DD0}"/>
              </a:ext>
            </a:extLst>
          </p:cNvPr>
          <p:cNvSpPr/>
          <p:nvPr/>
        </p:nvSpPr>
        <p:spPr>
          <a:xfrm>
            <a:off x="1447800" y="2857500"/>
            <a:ext cx="2819400" cy="28194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887AB44B-0E5D-7300-1F5D-4321D46952F6}"/>
              </a:ext>
            </a:extLst>
          </p:cNvPr>
          <p:cNvSpPr/>
          <p:nvPr/>
        </p:nvSpPr>
        <p:spPr>
          <a:xfrm>
            <a:off x="7010400" y="2857500"/>
            <a:ext cx="2819400" cy="28194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EAC4D0BD-CC37-98E4-FEE8-6B501BC223CA}"/>
              </a:ext>
            </a:extLst>
          </p:cNvPr>
          <p:cNvSpPr/>
          <p:nvPr/>
        </p:nvSpPr>
        <p:spPr>
          <a:xfrm>
            <a:off x="12978493" y="2857500"/>
            <a:ext cx="2819400" cy="28194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6C421829-18F5-61D2-37DA-CC9A1E764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3472543"/>
            <a:ext cx="1676400" cy="1676400"/>
          </a:xfrm>
          <a:prstGeom prst="rect">
            <a:avLst/>
          </a:prstGeom>
        </p:spPr>
      </p:pic>
      <p:pic>
        <p:nvPicPr>
          <p:cNvPr id="20" name="図 19">
            <a:extLst>
              <a:ext uri="{FF2B5EF4-FFF2-40B4-BE49-F238E27FC236}">
                <a16:creationId xmlns:a16="http://schemas.microsoft.com/office/drawing/2014/main" id="{82E79EA1-80B0-13C9-095C-C81954459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314700"/>
            <a:ext cx="1904999" cy="1904999"/>
          </a:xfrm>
          <a:prstGeom prst="rect">
            <a:avLst/>
          </a:prstGeom>
        </p:spPr>
      </p:pic>
      <p:sp>
        <p:nvSpPr>
          <p:cNvPr id="29" name="TextBox 17">
            <a:extLst>
              <a:ext uri="{FF2B5EF4-FFF2-40B4-BE49-F238E27FC236}">
                <a16:creationId xmlns:a16="http://schemas.microsoft.com/office/drawing/2014/main" id="{7D863DB7-A968-55E2-1057-B8E74B5CA63C}"/>
              </a:ext>
            </a:extLst>
          </p:cNvPr>
          <p:cNvSpPr txBox="1"/>
          <p:nvPr/>
        </p:nvSpPr>
        <p:spPr>
          <a:xfrm>
            <a:off x="6177303" y="5911214"/>
            <a:ext cx="4485594" cy="984885"/>
          </a:xfrm>
          <a:prstGeom prst="rect">
            <a:avLst/>
          </a:prstGeom>
        </p:spPr>
        <p:txBody>
          <a:bodyPr wrap="square" lIns="0" tIns="0" rIns="0" bIns="0" rtlCol="0" anchor="ctr">
            <a:spAutoFit/>
          </a:bodyPr>
          <a:lstStyle/>
          <a:p>
            <a:pPr algn="ctr"/>
            <a:r>
              <a:rPr lang="ja-JP" altLang="en-US" sz="3200" b="1" dirty="0">
                <a:solidFill>
                  <a:srgbClr val="004EAE"/>
                </a:solidFill>
                <a:latin typeface="Noto Sans JP Bold"/>
                <a:ea typeface="Noto Sans JP Bold"/>
                <a:cs typeface="Noto Sans JP Bold"/>
                <a:sym typeface="Noto Sans JP Bold"/>
              </a:rPr>
              <a:t>②国内トラック運賃交渉</a:t>
            </a:r>
            <a:endParaRPr lang="en-US" altLang="ja-JP" sz="3200" b="1" dirty="0">
              <a:solidFill>
                <a:srgbClr val="004EAE"/>
              </a:solidFill>
              <a:latin typeface="Noto Sans JP Bold"/>
              <a:ea typeface="Noto Sans JP Bold"/>
              <a:cs typeface="Noto Sans JP Bold"/>
              <a:sym typeface="Noto Sans JP Bold"/>
            </a:endParaRPr>
          </a:p>
          <a:p>
            <a:pPr algn="ctr"/>
            <a:r>
              <a:rPr lang="ja-JP" altLang="en-US" sz="3200" b="1" dirty="0">
                <a:solidFill>
                  <a:srgbClr val="004EAE"/>
                </a:solidFill>
                <a:latin typeface="Noto Sans JP Bold"/>
                <a:ea typeface="Noto Sans JP Bold"/>
                <a:cs typeface="Noto Sans JP Bold"/>
                <a:sym typeface="Noto Sans JP Bold"/>
              </a:rPr>
              <a:t>データ</a:t>
            </a:r>
            <a:r>
              <a:rPr lang="en-US" altLang="ja-JP" sz="3200" b="1" dirty="0">
                <a:solidFill>
                  <a:srgbClr val="004EAE"/>
                </a:solidFill>
                <a:latin typeface="Noto Sans JP Bold"/>
                <a:ea typeface="Noto Sans JP Bold"/>
                <a:cs typeface="Noto Sans JP Bold"/>
                <a:sym typeface="Noto Sans JP Bold"/>
              </a:rPr>
              <a:t>BI</a:t>
            </a:r>
            <a:r>
              <a:rPr lang="ja-JP" altLang="en-US" sz="3200" b="1" dirty="0">
                <a:solidFill>
                  <a:srgbClr val="004EAE"/>
                </a:solidFill>
                <a:latin typeface="Noto Sans JP Bold"/>
                <a:ea typeface="Noto Sans JP Bold"/>
                <a:cs typeface="Noto Sans JP Bold"/>
                <a:sym typeface="Noto Sans JP Bold"/>
              </a:rPr>
              <a:t>化</a:t>
            </a:r>
            <a:endParaRPr lang="en-US" sz="3200" b="1" dirty="0">
              <a:solidFill>
                <a:srgbClr val="004EAE"/>
              </a:solidFill>
              <a:latin typeface="Noto Sans JP Bold"/>
              <a:ea typeface="Noto Sans JP Bold"/>
              <a:cs typeface="Noto Sans JP Bold"/>
              <a:sym typeface="Noto Sans JP Bold"/>
            </a:endParaRPr>
          </a:p>
        </p:txBody>
      </p:sp>
      <p:pic>
        <p:nvPicPr>
          <p:cNvPr id="12" name="図 11">
            <a:extLst>
              <a:ext uri="{FF2B5EF4-FFF2-40B4-BE49-F238E27FC236}">
                <a16:creationId xmlns:a16="http://schemas.microsoft.com/office/drawing/2014/main" id="{23CC72E0-B66C-8176-51DC-602692AD3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9993" y="3428999"/>
            <a:ext cx="1676400" cy="1676400"/>
          </a:xfrm>
          <a:prstGeom prst="rect">
            <a:avLst/>
          </a:prstGeom>
        </p:spPr>
      </p:pic>
      <p:sp>
        <p:nvSpPr>
          <p:cNvPr id="14" name="TextBox 17">
            <a:extLst>
              <a:ext uri="{FF2B5EF4-FFF2-40B4-BE49-F238E27FC236}">
                <a16:creationId xmlns:a16="http://schemas.microsoft.com/office/drawing/2014/main" id="{7EEC4E91-D625-7852-545C-588F8AF3396E}"/>
              </a:ext>
            </a:extLst>
          </p:cNvPr>
          <p:cNvSpPr txBox="1"/>
          <p:nvPr/>
        </p:nvSpPr>
        <p:spPr>
          <a:xfrm>
            <a:off x="11723234" y="5911213"/>
            <a:ext cx="5329918" cy="984885"/>
          </a:xfrm>
          <a:prstGeom prst="rect">
            <a:avLst/>
          </a:prstGeom>
        </p:spPr>
        <p:txBody>
          <a:bodyPr wrap="square" lIns="0" tIns="0" rIns="0" bIns="0" rtlCol="0" anchor="ctr">
            <a:spAutoFit/>
          </a:bodyPr>
          <a:lstStyle/>
          <a:p>
            <a:pPr algn="ctr"/>
            <a:r>
              <a:rPr lang="ja-JP" altLang="en-US" sz="3200" b="1" dirty="0">
                <a:solidFill>
                  <a:srgbClr val="004EAE"/>
                </a:solidFill>
                <a:latin typeface="Noto Sans JP Bold"/>
                <a:ea typeface="Noto Sans JP Bold"/>
                <a:cs typeface="Noto Sans JP Bold"/>
                <a:sym typeface="Noto Sans JP Bold"/>
              </a:rPr>
              <a:t>③国内トラック距離別運賃</a:t>
            </a:r>
            <a:endParaRPr lang="en-US" altLang="ja-JP" sz="3200" b="1" dirty="0">
              <a:solidFill>
                <a:srgbClr val="004EAE"/>
              </a:solidFill>
              <a:latin typeface="Noto Sans JP Bold"/>
              <a:ea typeface="Noto Sans JP Bold"/>
              <a:cs typeface="Noto Sans JP Bold"/>
              <a:sym typeface="Noto Sans JP Bold"/>
            </a:endParaRPr>
          </a:p>
          <a:p>
            <a:pPr algn="ctr"/>
            <a:r>
              <a:rPr lang="ja-JP" altLang="en-US" sz="3200" b="1" dirty="0">
                <a:solidFill>
                  <a:srgbClr val="004EAE"/>
                </a:solidFill>
                <a:latin typeface="Noto Sans JP Bold"/>
                <a:ea typeface="Noto Sans JP Bold"/>
                <a:cs typeface="Noto Sans JP Bold"/>
                <a:sym typeface="Noto Sans JP Bold"/>
              </a:rPr>
              <a:t>あるべき料金算定ツール作成</a:t>
            </a:r>
            <a:endParaRPr lang="en-US" sz="3200" b="1" dirty="0">
              <a:solidFill>
                <a:srgbClr val="004EAE"/>
              </a:solidFill>
              <a:latin typeface="Noto Sans JP Bold"/>
              <a:ea typeface="Noto Sans JP Bold"/>
              <a:cs typeface="Noto Sans JP Bold"/>
              <a:sym typeface="Noto Sans JP Bold"/>
            </a:endParaRPr>
          </a:p>
        </p:txBody>
      </p:sp>
      <p:sp>
        <p:nvSpPr>
          <p:cNvPr id="17" name="テキスト ボックス 16">
            <a:extLst>
              <a:ext uri="{FF2B5EF4-FFF2-40B4-BE49-F238E27FC236}">
                <a16:creationId xmlns:a16="http://schemas.microsoft.com/office/drawing/2014/main" id="{4652C232-891C-C085-43ED-B2218C1ABFB1}"/>
              </a:ext>
            </a:extLst>
          </p:cNvPr>
          <p:cNvSpPr txBox="1"/>
          <p:nvPr/>
        </p:nvSpPr>
        <p:spPr>
          <a:xfrm>
            <a:off x="1447800" y="9277350"/>
            <a:ext cx="9152164" cy="400110"/>
          </a:xfrm>
          <a:prstGeom prst="rect">
            <a:avLst/>
          </a:prstGeom>
          <a:noFill/>
        </p:spPr>
        <p:txBody>
          <a:bodyPr wrap="square">
            <a:spAutoFit/>
          </a:bodyPr>
          <a:lstStyle/>
          <a:p>
            <a:r>
              <a:rPr lang="en-US" altLang="ja-JP" sz="2000" dirty="0">
                <a:solidFill>
                  <a:srgbClr val="545454"/>
                </a:solidFill>
                <a:latin typeface="Noto Sans JP Bold" panose="020B0800000000000000" pitchFamily="34" charset="-128"/>
                <a:ea typeface="Noto Sans JP Bold" panose="020B0800000000000000" pitchFamily="34" charset="-128"/>
              </a:rPr>
              <a:t>BI</a:t>
            </a:r>
            <a:r>
              <a:rPr lang="ja-JP" altLang="en-US" sz="2000" dirty="0">
                <a:solidFill>
                  <a:srgbClr val="545454"/>
                </a:solidFill>
                <a:latin typeface="Noto Sans JP Bold" panose="020B0800000000000000" pitchFamily="34" charset="-128"/>
                <a:ea typeface="Noto Sans JP Bold" panose="020B0800000000000000" pitchFamily="34" charset="-128"/>
              </a:rPr>
              <a:t>化・・データを収集・分析し、意思決定に活用できるようにするプロセス</a:t>
            </a:r>
          </a:p>
        </p:txBody>
      </p:sp>
    </p:spTree>
    <p:extLst>
      <p:ext uri="{BB962C8B-B14F-4D97-AF65-F5344CB8AC3E}">
        <p14:creationId xmlns:p14="http://schemas.microsoft.com/office/powerpoint/2010/main" val="1684863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6680-61C4-0188-013E-BDC331071EB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494B23D-313C-6EE9-D32E-8830739E367C}"/>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F215B7C1-94F1-1F39-BB04-4C87C2228E8F}"/>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50CF9861-02EC-C273-F852-520DB41634DC}"/>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478273F8-072D-0A1A-39F6-B188B03E292D}"/>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F30AEF37-D02C-7218-E246-3B04A1F29B11}"/>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取り組んでいるプロジェクト内容①</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10" name="TextBox 17">
            <a:extLst>
              <a:ext uri="{FF2B5EF4-FFF2-40B4-BE49-F238E27FC236}">
                <a16:creationId xmlns:a16="http://schemas.microsoft.com/office/drawing/2014/main" id="{6EC213A3-ECEE-749B-890E-49724017BF57}"/>
              </a:ext>
            </a:extLst>
          </p:cNvPr>
          <p:cNvSpPr txBox="1"/>
          <p:nvPr/>
        </p:nvSpPr>
        <p:spPr>
          <a:xfrm>
            <a:off x="675255" y="1466690"/>
            <a:ext cx="4724400" cy="492443"/>
          </a:xfrm>
          <a:prstGeom prst="rect">
            <a:avLst/>
          </a:prstGeom>
        </p:spPr>
        <p:txBody>
          <a:bodyPr wrap="square" lIns="0" tIns="0" rIns="0" bIns="0" rtlCol="0" anchor="ctr">
            <a:spAutoFit/>
          </a:bodyPr>
          <a:lstStyle/>
          <a:p>
            <a:r>
              <a:rPr lang="en-US" altLang="ja-JP" sz="3200" b="1" dirty="0">
                <a:solidFill>
                  <a:srgbClr val="545454"/>
                </a:solidFill>
                <a:latin typeface="Noto Sans JP Bold"/>
                <a:ea typeface="Noto Sans JP Bold"/>
                <a:cs typeface="Noto Sans JP Bold"/>
                <a:sym typeface="Noto Sans JP Bold"/>
              </a:rPr>
              <a:t>FCL</a:t>
            </a:r>
            <a:r>
              <a:rPr lang="ja-JP" altLang="en-US" sz="3200" b="1" dirty="0">
                <a:solidFill>
                  <a:srgbClr val="545454"/>
                </a:solidFill>
                <a:latin typeface="Noto Sans JP Bold"/>
                <a:ea typeface="Noto Sans JP Bold"/>
                <a:cs typeface="Noto Sans JP Bold"/>
                <a:sym typeface="Noto Sans JP Bold"/>
              </a:rPr>
              <a:t>運賃交渉データ</a:t>
            </a:r>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化</a:t>
            </a:r>
            <a:endParaRPr lang="en-US" sz="3200" b="1" dirty="0">
              <a:solidFill>
                <a:srgbClr val="545454"/>
              </a:solidFill>
              <a:latin typeface="Noto Sans JP Bold"/>
              <a:ea typeface="Noto Sans JP Bold"/>
              <a:cs typeface="Noto Sans JP Bold"/>
              <a:sym typeface="Noto Sans JP Bold"/>
            </a:endParaRPr>
          </a:p>
        </p:txBody>
      </p:sp>
      <p:sp>
        <p:nvSpPr>
          <p:cNvPr id="13" name="Freeform 18">
            <a:extLst>
              <a:ext uri="{FF2B5EF4-FFF2-40B4-BE49-F238E27FC236}">
                <a16:creationId xmlns:a16="http://schemas.microsoft.com/office/drawing/2014/main" id="{B957B0D9-A6C1-D626-87BC-3ED65EA4862F}"/>
              </a:ext>
            </a:extLst>
          </p:cNvPr>
          <p:cNvSpPr/>
          <p:nvPr/>
        </p:nvSpPr>
        <p:spPr>
          <a:xfrm>
            <a:off x="687280" y="2334073"/>
            <a:ext cx="13701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15" name="TextBox 19">
            <a:extLst>
              <a:ext uri="{FF2B5EF4-FFF2-40B4-BE49-F238E27FC236}">
                <a16:creationId xmlns:a16="http://schemas.microsoft.com/office/drawing/2014/main" id="{6FBE454E-A9AF-8EFF-6CA5-31B9B93639E7}"/>
              </a:ext>
            </a:extLst>
          </p:cNvPr>
          <p:cNvSpPr txBox="1"/>
          <p:nvPr/>
        </p:nvSpPr>
        <p:spPr>
          <a:xfrm>
            <a:off x="670951" y="2381480"/>
            <a:ext cx="1370120"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目的</a:t>
            </a:r>
            <a:endParaRPr lang="en-US" sz="2800" b="1" dirty="0">
              <a:solidFill>
                <a:srgbClr val="FFFFFF"/>
              </a:solidFill>
              <a:latin typeface="Noto Sans JP Bold"/>
              <a:ea typeface="Noto Sans JP Bold"/>
              <a:cs typeface="Noto Sans JP Bold"/>
              <a:sym typeface="Noto Sans JP Bold"/>
            </a:endParaRPr>
          </a:p>
        </p:txBody>
      </p:sp>
      <p:sp>
        <p:nvSpPr>
          <p:cNvPr id="16" name="TextBox 17">
            <a:extLst>
              <a:ext uri="{FF2B5EF4-FFF2-40B4-BE49-F238E27FC236}">
                <a16:creationId xmlns:a16="http://schemas.microsoft.com/office/drawing/2014/main" id="{2A3B8F16-4B31-FC28-712B-6670DB755E61}"/>
              </a:ext>
            </a:extLst>
          </p:cNvPr>
          <p:cNvSpPr txBox="1"/>
          <p:nvPr/>
        </p:nvSpPr>
        <p:spPr>
          <a:xfrm>
            <a:off x="692723" y="5957646"/>
            <a:ext cx="16572020" cy="1723549"/>
          </a:xfrm>
          <a:prstGeom prst="rect">
            <a:avLst/>
          </a:prstGeom>
        </p:spPr>
        <p:txBody>
          <a:bodyPr wrap="square" lIns="0" tIns="0" rIns="0" bIns="0" rtlCol="0" anchor="ctr">
            <a:spAutoFit/>
          </a:bodyPr>
          <a:lstStyle/>
          <a:p>
            <a:r>
              <a:rPr lang="ja-JP" altLang="en-US" sz="2800" b="1" dirty="0">
                <a:solidFill>
                  <a:srgbClr val="545454"/>
                </a:solidFill>
                <a:latin typeface="Noto Sans JP Bold"/>
                <a:ea typeface="Noto Sans JP Bold"/>
                <a:cs typeface="Noto Sans JP Bold"/>
                <a:sym typeface="Noto Sans JP Bold"/>
              </a:rPr>
              <a:t>過去</a:t>
            </a:r>
            <a:r>
              <a:rPr lang="ja-JP" altLang="en-US" sz="2800" b="1" dirty="0">
                <a:solidFill>
                  <a:srgbClr val="004EAE"/>
                </a:solidFill>
                <a:latin typeface="Noto Sans JP Bold"/>
                <a:ea typeface="Noto Sans JP Bold"/>
                <a:cs typeface="Noto Sans JP Bold"/>
                <a:sym typeface="Noto Sans JP Bold"/>
              </a:rPr>
              <a:t>蓄積された運賃交渉データ</a:t>
            </a:r>
            <a:r>
              <a:rPr lang="en-US" altLang="ja-JP" sz="2000" b="1" dirty="0">
                <a:solidFill>
                  <a:srgbClr val="545454"/>
                </a:solidFill>
                <a:latin typeface="Noto Sans JP Bold"/>
                <a:ea typeface="Noto Sans JP Bold"/>
                <a:cs typeface="Noto Sans JP Bold"/>
                <a:sym typeface="Noto Sans JP Bold"/>
              </a:rPr>
              <a:t>(</a:t>
            </a:r>
            <a:r>
              <a:rPr lang="ja-JP" altLang="en-US" sz="2000" b="1" dirty="0">
                <a:solidFill>
                  <a:srgbClr val="545454"/>
                </a:solidFill>
                <a:latin typeface="Noto Sans JP Bold"/>
                <a:ea typeface="Noto Sans JP Bold"/>
                <a:cs typeface="Noto Sans JP Bold"/>
                <a:sym typeface="Noto Sans JP Bold"/>
              </a:rPr>
              <a:t>レート比較表</a:t>
            </a:r>
            <a:r>
              <a:rPr lang="en-US" altLang="ja-JP" sz="2000" b="1" dirty="0">
                <a:solidFill>
                  <a:srgbClr val="545454"/>
                </a:solidFill>
                <a:latin typeface="Noto Sans JP Bold"/>
                <a:ea typeface="Noto Sans JP Bold"/>
                <a:cs typeface="Noto Sans JP Bold"/>
                <a:sym typeface="Noto Sans JP Bold"/>
              </a:rPr>
              <a:t>)</a:t>
            </a:r>
            <a:r>
              <a:rPr lang="ja-JP" altLang="en-US" sz="2800" b="1" dirty="0">
                <a:solidFill>
                  <a:srgbClr val="545454"/>
                </a:solidFill>
                <a:latin typeface="Noto Sans JP Bold"/>
                <a:ea typeface="Noto Sans JP Bold"/>
                <a:cs typeface="Noto Sans JP Bold"/>
                <a:sym typeface="Noto Sans JP Bold"/>
              </a:rPr>
              <a:t>＋</a:t>
            </a:r>
            <a:r>
              <a:rPr lang="en-US" altLang="ja-JP" sz="2800" b="1" dirty="0">
                <a:solidFill>
                  <a:srgbClr val="545454"/>
                </a:solidFill>
                <a:latin typeface="Noto Sans JP Bold"/>
                <a:ea typeface="Noto Sans JP Bold"/>
                <a:cs typeface="Noto Sans JP Bold"/>
                <a:sym typeface="Noto Sans JP Bold"/>
              </a:rPr>
              <a:t>α</a:t>
            </a:r>
            <a:r>
              <a:rPr lang="en-US" altLang="ja-JP" sz="2000" b="1" dirty="0">
                <a:solidFill>
                  <a:srgbClr val="545454"/>
                </a:solidFill>
                <a:latin typeface="Noto Sans JP Bold"/>
                <a:ea typeface="Noto Sans JP Bold"/>
                <a:cs typeface="Noto Sans JP Bold"/>
                <a:sym typeface="Noto Sans JP Bold"/>
              </a:rPr>
              <a:t>(</a:t>
            </a:r>
            <a:r>
              <a:rPr lang="ja-JP" altLang="en-US" sz="2000" b="1" dirty="0">
                <a:solidFill>
                  <a:srgbClr val="545454"/>
                </a:solidFill>
                <a:latin typeface="Noto Sans JP Bold"/>
                <a:ea typeface="Noto Sans JP Bold"/>
                <a:cs typeface="Noto Sans JP Bold"/>
                <a:sym typeface="Noto Sans JP Bold"/>
              </a:rPr>
              <a:t>市況データなど</a:t>
            </a:r>
            <a:r>
              <a:rPr lang="en-US" altLang="ja-JP" sz="2000" b="1" dirty="0">
                <a:solidFill>
                  <a:srgbClr val="545454"/>
                </a:solidFill>
                <a:latin typeface="Noto Sans JP Bold"/>
                <a:ea typeface="Noto Sans JP Bold"/>
                <a:cs typeface="Noto Sans JP Bold"/>
                <a:sym typeface="Noto Sans JP Bold"/>
              </a:rPr>
              <a:t>)</a:t>
            </a:r>
            <a:r>
              <a:rPr lang="ja-JP" altLang="en-US" sz="2800" b="1" dirty="0">
                <a:solidFill>
                  <a:srgbClr val="545454"/>
                </a:solidFill>
                <a:latin typeface="Noto Sans JP Bold"/>
                <a:ea typeface="Noto Sans JP Bold"/>
                <a:cs typeface="Noto Sans JP Bold"/>
                <a:sym typeface="Noto Sans JP Bold"/>
              </a:rPr>
              <a:t>を基に</a:t>
            </a:r>
            <a:endParaRPr lang="en-US" altLang="ja-JP" sz="2800" b="1" dirty="0">
              <a:solidFill>
                <a:srgbClr val="545454"/>
              </a:solidFill>
              <a:latin typeface="Noto Sans JP Bold"/>
              <a:ea typeface="Noto Sans JP Bold"/>
              <a:cs typeface="Noto Sans JP Bold"/>
              <a:sym typeface="Noto Sans JP Bold"/>
            </a:endParaRPr>
          </a:p>
          <a:p>
            <a:r>
              <a:rPr lang="en-US" altLang="ja-JP" sz="2800" b="1" dirty="0">
                <a:solidFill>
                  <a:srgbClr val="004EAE"/>
                </a:solidFill>
                <a:latin typeface="Noto Sans JP Bold"/>
                <a:ea typeface="Noto Sans JP Bold"/>
                <a:cs typeface="Noto Sans JP Bold"/>
                <a:sym typeface="Noto Sans JP Bold"/>
              </a:rPr>
              <a:t>Tableau</a:t>
            </a:r>
            <a:r>
              <a:rPr lang="ja-JP" altLang="en-US" sz="2800" b="1" dirty="0">
                <a:solidFill>
                  <a:srgbClr val="545454"/>
                </a:solidFill>
                <a:latin typeface="Noto Sans JP Bold"/>
                <a:ea typeface="Noto Sans JP Bold"/>
                <a:cs typeface="Noto Sans JP Bold"/>
                <a:sym typeface="Noto Sans JP Bold"/>
              </a:rPr>
              <a:t>でデータを</a:t>
            </a:r>
            <a:r>
              <a:rPr lang="ja-JP" altLang="en-US" sz="2800" b="1" dirty="0">
                <a:solidFill>
                  <a:srgbClr val="004EAE"/>
                </a:solidFill>
                <a:latin typeface="Noto Sans JP Bold"/>
                <a:ea typeface="Noto Sans JP Bold"/>
                <a:cs typeface="Noto Sans JP Bold"/>
                <a:sym typeface="Noto Sans JP Bold"/>
              </a:rPr>
              <a:t>可視化</a:t>
            </a:r>
            <a:endParaRPr lang="en-US" altLang="ja-JP" sz="2800" b="1" dirty="0">
              <a:solidFill>
                <a:srgbClr val="004EAE"/>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多角的な視点でデータを可視化、またシミュレーションを可能にすることにより</a:t>
            </a:r>
            <a:endParaRPr lang="en-US" altLang="ja-JP" sz="2800" b="1" dirty="0">
              <a:solidFill>
                <a:srgbClr val="545454"/>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運賃交渉の際に活用する</a:t>
            </a:r>
            <a:endParaRPr lang="en-US" sz="2800" b="1" dirty="0">
              <a:solidFill>
                <a:srgbClr val="545454"/>
              </a:solidFill>
              <a:latin typeface="Noto Sans JP Bold"/>
              <a:ea typeface="Noto Sans JP Bold"/>
              <a:cs typeface="Noto Sans JP Bold"/>
              <a:sym typeface="Noto Sans JP Bold"/>
            </a:endParaRPr>
          </a:p>
        </p:txBody>
      </p:sp>
      <p:sp>
        <p:nvSpPr>
          <p:cNvPr id="17" name="TextBox 17">
            <a:extLst>
              <a:ext uri="{FF2B5EF4-FFF2-40B4-BE49-F238E27FC236}">
                <a16:creationId xmlns:a16="http://schemas.microsoft.com/office/drawing/2014/main" id="{796069C9-CAFA-BAF4-632F-C793D9FD63E0}"/>
              </a:ext>
            </a:extLst>
          </p:cNvPr>
          <p:cNvSpPr txBox="1"/>
          <p:nvPr/>
        </p:nvSpPr>
        <p:spPr>
          <a:xfrm>
            <a:off x="692723" y="3306717"/>
            <a:ext cx="16572020" cy="861774"/>
          </a:xfrm>
          <a:prstGeom prst="rect">
            <a:avLst/>
          </a:prstGeom>
        </p:spPr>
        <p:txBody>
          <a:bodyPr wrap="square" lIns="0" tIns="0" rIns="0" bIns="0" rtlCol="0" anchor="ctr">
            <a:spAutoFit/>
          </a:bodyPr>
          <a:lstStyle/>
          <a:p>
            <a:r>
              <a:rPr lang="ja-JP" altLang="en-US" sz="2800" b="1" dirty="0">
                <a:solidFill>
                  <a:srgbClr val="004EAE"/>
                </a:solidFill>
                <a:latin typeface="Noto Sans JP Bold"/>
                <a:ea typeface="Noto Sans JP Bold"/>
                <a:cs typeface="Noto Sans JP Bold"/>
                <a:sym typeface="Noto Sans JP Bold"/>
              </a:rPr>
              <a:t>運賃交渉</a:t>
            </a:r>
            <a:r>
              <a:rPr lang="ja-JP" altLang="en-US" sz="2800" b="1" dirty="0">
                <a:solidFill>
                  <a:srgbClr val="545454"/>
                </a:solidFill>
                <a:latin typeface="Noto Sans JP Bold"/>
                <a:ea typeface="Noto Sans JP Bold"/>
                <a:cs typeface="Noto Sans JP Bold"/>
                <a:sym typeface="Noto Sans JP Bold"/>
              </a:rPr>
              <a:t>の際に</a:t>
            </a:r>
            <a:r>
              <a:rPr lang="ja-JP" altLang="en-US" sz="2800" b="1" dirty="0">
                <a:solidFill>
                  <a:srgbClr val="004EAE"/>
                </a:solidFill>
                <a:latin typeface="Noto Sans JP Bold"/>
                <a:ea typeface="Noto Sans JP Bold"/>
                <a:cs typeface="Noto Sans JP Bold"/>
                <a:sym typeface="Noto Sans JP Bold"/>
              </a:rPr>
              <a:t>判断拡充資料</a:t>
            </a:r>
            <a:r>
              <a:rPr lang="ja-JP" altLang="en-US" sz="2800" b="1" dirty="0">
                <a:solidFill>
                  <a:srgbClr val="545454"/>
                </a:solidFill>
                <a:latin typeface="Noto Sans JP Bold"/>
                <a:ea typeface="Noto Sans JP Bold"/>
                <a:cs typeface="Noto Sans JP Bold"/>
                <a:sym typeface="Noto Sans JP Bold"/>
              </a:rPr>
              <a:t>として活用する ＆ </a:t>
            </a:r>
            <a:r>
              <a:rPr lang="ja-JP" altLang="en-US" sz="2800" b="1" dirty="0">
                <a:solidFill>
                  <a:srgbClr val="004EAE"/>
                </a:solidFill>
                <a:latin typeface="Noto Sans JP Bold"/>
                <a:ea typeface="Noto Sans JP Bold"/>
                <a:cs typeface="Noto Sans JP Bold"/>
                <a:sym typeface="Noto Sans JP Bold"/>
              </a:rPr>
              <a:t>データ加工の手間削減</a:t>
            </a:r>
            <a:endParaRPr lang="en-US" altLang="ja-JP" sz="2800" b="1" dirty="0">
              <a:solidFill>
                <a:srgbClr val="004EAE"/>
              </a:solidFill>
              <a:latin typeface="Noto Sans JP Bold"/>
              <a:ea typeface="Noto Sans JP Bold"/>
              <a:cs typeface="Noto Sans JP Bold"/>
              <a:sym typeface="Noto Sans JP Bold"/>
            </a:endParaRPr>
          </a:p>
          <a:p>
            <a:r>
              <a:rPr lang="ja-JP" altLang="en-US" sz="2800" b="1" dirty="0">
                <a:solidFill>
                  <a:srgbClr val="545454"/>
                </a:solidFill>
                <a:latin typeface="Noto Sans JP Bold"/>
                <a:ea typeface="Noto Sans JP Bold"/>
                <a:cs typeface="Noto Sans JP Bold"/>
                <a:sym typeface="Noto Sans JP Bold"/>
              </a:rPr>
              <a:t>提示運賃の妥当性分析・最適船社の選定分析 ／ 過去実績データの分析</a:t>
            </a:r>
            <a:endParaRPr lang="en-US" sz="2800" b="1" dirty="0">
              <a:solidFill>
                <a:srgbClr val="545454"/>
              </a:solidFill>
              <a:latin typeface="Noto Sans JP Bold"/>
              <a:ea typeface="Noto Sans JP Bold"/>
              <a:cs typeface="Noto Sans JP Bold"/>
              <a:sym typeface="Noto Sans JP Bold"/>
            </a:endParaRPr>
          </a:p>
        </p:txBody>
      </p:sp>
      <p:sp>
        <p:nvSpPr>
          <p:cNvPr id="19" name="Freeform 18">
            <a:extLst>
              <a:ext uri="{FF2B5EF4-FFF2-40B4-BE49-F238E27FC236}">
                <a16:creationId xmlns:a16="http://schemas.microsoft.com/office/drawing/2014/main" id="{206EF7D7-66A4-0311-47D7-59132223F3E8}"/>
              </a:ext>
            </a:extLst>
          </p:cNvPr>
          <p:cNvSpPr/>
          <p:nvPr/>
        </p:nvSpPr>
        <p:spPr>
          <a:xfrm>
            <a:off x="687280" y="4898612"/>
            <a:ext cx="1827320" cy="652021"/>
          </a:xfrm>
          <a:custGeom>
            <a:avLst/>
            <a:gdLst/>
            <a:ahLst/>
            <a:cxnLst/>
            <a:rect l="l" t="t" r="r" b="b"/>
            <a:pathLst>
              <a:path w="1808418" h="234507">
                <a:moveTo>
                  <a:pt x="0" y="0"/>
                </a:moveTo>
                <a:lnTo>
                  <a:pt x="1808418" y="0"/>
                </a:lnTo>
                <a:lnTo>
                  <a:pt x="1808418" y="234507"/>
                </a:lnTo>
                <a:lnTo>
                  <a:pt x="0" y="234507"/>
                </a:lnTo>
                <a:close/>
              </a:path>
            </a:pathLst>
          </a:custGeom>
          <a:gradFill rotWithShape="1">
            <a:gsLst>
              <a:gs pos="0">
                <a:srgbClr val="5DE0E6">
                  <a:alpha val="100000"/>
                </a:srgbClr>
              </a:gs>
              <a:gs pos="100000">
                <a:srgbClr val="004AAD">
                  <a:alpha val="100000"/>
                </a:srgbClr>
              </a:gs>
            </a:gsLst>
            <a:lin ang="0"/>
          </a:gradFill>
        </p:spPr>
      </p:sp>
      <p:sp>
        <p:nvSpPr>
          <p:cNvPr id="22" name="TextBox 19">
            <a:extLst>
              <a:ext uri="{FF2B5EF4-FFF2-40B4-BE49-F238E27FC236}">
                <a16:creationId xmlns:a16="http://schemas.microsoft.com/office/drawing/2014/main" id="{5D635421-0B28-C2EB-0351-A15C3CF581DF}"/>
              </a:ext>
            </a:extLst>
          </p:cNvPr>
          <p:cNvSpPr txBox="1"/>
          <p:nvPr/>
        </p:nvSpPr>
        <p:spPr>
          <a:xfrm>
            <a:off x="670950" y="4946019"/>
            <a:ext cx="1827319" cy="669928"/>
          </a:xfrm>
          <a:prstGeom prst="rect">
            <a:avLst/>
          </a:prstGeom>
        </p:spPr>
        <p:txBody>
          <a:bodyPr lIns="50800" tIns="50800" rIns="50800" bIns="50800" rtlCol="0" anchor="ctr"/>
          <a:lstStyle/>
          <a:p>
            <a:pPr algn="ctr">
              <a:lnSpc>
                <a:spcPts val="2939"/>
              </a:lnSpc>
            </a:pPr>
            <a:r>
              <a:rPr lang="ja-JP" altLang="en-US" sz="2800" b="1" dirty="0">
                <a:solidFill>
                  <a:srgbClr val="FFFFFF"/>
                </a:solidFill>
                <a:latin typeface="Noto Sans JP Bold"/>
                <a:ea typeface="Noto Sans JP Bold"/>
                <a:cs typeface="Noto Sans JP Bold"/>
                <a:sym typeface="Noto Sans JP Bold"/>
              </a:rPr>
              <a:t>作成検討</a:t>
            </a:r>
            <a:endParaRPr lang="en-US" sz="2800" b="1" dirty="0">
              <a:solidFill>
                <a:srgbClr val="FFFFFF"/>
              </a:solidFill>
              <a:latin typeface="Noto Sans JP Bold"/>
              <a:ea typeface="Noto Sans JP Bold"/>
              <a:cs typeface="Noto Sans JP Bold"/>
              <a:sym typeface="Noto Sans JP Bold"/>
            </a:endParaRPr>
          </a:p>
        </p:txBody>
      </p:sp>
      <p:sp>
        <p:nvSpPr>
          <p:cNvPr id="23" name="テキスト ボックス 22">
            <a:extLst>
              <a:ext uri="{FF2B5EF4-FFF2-40B4-BE49-F238E27FC236}">
                <a16:creationId xmlns:a16="http://schemas.microsoft.com/office/drawing/2014/main" id="{18665CF3-04B4-2077-BA8C-A86CC530949A}"/>
              </a:ext>
            </a:extLst>
          </p:cNvPr>
          <p:cNvSpPr txBox="1"/>
          <p:nvPr/>
        </p:nvSpPr>
        <p:spPr>
          <a:xfrm>
            <a:off x="670950" y="9277350"/>
            <a:ext cx="12816450" cy="400110"/>
          </a:xfrm>
          <a:prstGeom prst="rect">
            <a:avLst/>
          </a:prstGeom>
          <a:noFill/>
        </p:spPr>
        <p:txBody>
          <a:bodyPr wrap="square">
            <a:spAutoFit/>
          </a:bodyPr>
          <a:lstStyle/>
          <a:p>
            <a:r>
              <a:rPr lang="en-US" altLang="ja-JP" sz="2000" dirty="0">
                <a:solidFill>
                  <a:srgbClr val="545454"/>
                </a:solidFill>
                <a:latin typeface="Noto Sans JP Bold" panose="020B0800000000000000" pitchFamily="34" charset="-128"/>
                <a:ea typeface="Noto Sans JP Bold" panose="020B0800000000000000" pitchFamily="34" charset="-128"/>
              </a:rPr>
              <a:t>BI</a:t>
            </a:r>
            <a:r>
              <a:rPr lang="ja-JP" altLang="en-US" sz="2000" dirty="0">
                <a:solidFill>
                  <a:srgbClr val="545454"/>
                </a:solidFill>
                <a:latin typeface="Noto Sans JP Bold" panose="020B0800000000000000" pitchFamily="34" charset="-128"/>
                <a:ea typeface="Noto Sans JP Bold" panose="020B0800000000000000" pitchFamily="34" charset="-128"/>
              </a:rPr>
              <a:t>化・・データを視覚的に分析・可視化できる</a:t>
            </a:r>
            <a:r>
              <a:rPr lang="en-US" altLang="ja-JP" sz="2000" dirty="0">
                <a:solidFill>
                  <a:srgbClr val="545454"/>
                </a:solidFill>
                <a:latin typeface="Noto Sans JP Bold" panose="020B0800000000000000" pitchFamily="34" charset="-128"/>
                <a:ea typeface="Noto Sans JP Bold" panose="020B0800000000000000" pitchFamily="34" charset="-128"/>
              </a:rPr>
              <a:t>BI</a:t>
            </a:r>
            <a:r>
              <a:rPr lang="ja-JP" altLang="en-US" sz="2000" dirty="0">
                <a:solidFill>
                  <a:srgbClr val="545454"/>
                </a:solidFill>
                <a:latin typeface="Noto Sans JP Bold" panose="020B0800000000000000" pitchFamily="34" charset="-128"/>
                <a:ea typeface="Noto Sans JP Bold" panose="020B0800000000000000" pitchFamily="34" charset="-128"/>
              </a:rPr>
              <a:t>（</a:t>
            </a:r>
            <a:r>
              <a:rPr lang="en-US" altLang="ja-JP" sz="2000" dirty="0">
                <a:solidFill>
                  <a:srgbClr val="545454"/>
                </a:solidFill>
                <a:latin typeface="Noto Sans JP Bold" panose="020B0800000000000000" pitchFamily="34" charset="-128"/>
                <a:ea typeface="Noto Sans JP Bold" panose="020B0800000000000000" pitchFamily="34" charset="-128"/>
              </a:rPr>
              <a:t>Business Intelligence</a:t>
            </a:r>
            <a:r>
              <a:rPr lang="ja-JP" altLang="en-US" sz="2000" dirty="0">
                <a:solidFill>
                  <a:srgbClr val="545454"/>
                </a:solidFill>
                <a:latin typeface="Noto Sans JP Bold" panose="020B0800000000000000" pitchFamily="34" charset="-128"/>
                <a:ea typeface="Noto Sans JP Bold" panose="020B0800000000000000" pitchFamily="34" charset="-128"/>
              </a:rPr>
              <a:t>）ツールの一つ</a:t>
            </a:r>
          </a:p>
        </p:txBody>
      </p:sp>
    </p:spTree>
    <p:extLst>
      <p:ext uri="{BB962C8B-B14F-4D97-AF65-F5344CB8AC3E}">
        <p14:creationId xmlns:p14="http://schemas.microsoft.com/office/powerpoint/2010/main" val="11932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B0C3F-F634-D291-691E-B1DDF663AA1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3794023-850A-A6E1-D33A-11F7E95AD136}"/>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A12D908A-8733-064F-034D-7568639FC6AA}"/>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BFDB8629-B0E3-0515-24BB-2853AD841E36}"/>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F927322F-9F0F-B223-1BBA-BF18D86FC703}"/>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72741A55-7D69-8FD4-A978-2D5B0D580743}"/>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取り組んでいるプロジェクト内容①</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10" name="TextBox 17">
            <a:extLst>
              <a:ext uri="{FF2B5EF4-FFF2-40B4-BE49-F238E27FC236}">
                <a16:creationId xmlns:a16="http://schemas.microsoft.com/office/drawing/2014/main" id="{5A237DF0-CA43-341B-6FCD-485B943C6454}"/>
              </a:ext>
            </a:extLst>
          </p:cNvPr>
          <p:cNvSpPr txBox="1"/>
          <p:nvPr/>
        </p:nvSpPr>
        <p:spPr>
          <a:xfrm>
            <a:off x="675254" y="1466690"/>
            <a:ext cx="9078345" cy="492443"/>
          </a:xfrm>
          <a:prstGeom prst="rect">
            <a:avLst/>
          </a:prstGeom>
        </p:spPr>
        <p:txBody>
          <a:bodyPr wrap="square" lIns="0" tIns="0" rIns="0" bIns="0" rtlCol="0" anchor="ctr">
            <a:spAutoFit/>
          </a:bodyPr>
          <a:lstStyle/>
          <a:p>
            <a:r>
              <a:rPr lang="en-US" altLang="ja-JP" sz="3200" b="1" dirty="0">
                <a:solidFill>
                  <a:srgbClr val="545454"/>
                </a:solidFill>
                <a:latin typeface="Noto Sans JP Bold"/>
                <a:ea typeface="Noto Sans JP Bold"/>
                <a:cs typeface="Noto Sans JP Bold"/>
                <a:sym typeface="Noto Sans JP Bold"/>
              </a:rPr>
              <a:t>FCL</a:t>
            </a:r>
            <a:r>
              <a:rPr lang="ja-JP" altLang="en-US" sz="3200" b="1" dirty="0">
                <a:solidFill>
                  <a:srgbClr val="545454"/>
                </a:solidFill>
                <a:latin typeface="Noto Sans JP Bold"/>
                <a:ea typeface="Noto Sans JP Bold"/>
                <a:cs typeface="Noto Sans JP Bold"/>
                <a:sym typeface="Noto Sans JP Bold"/>
              </a:rPr>
              <a:t>運賃交渉データ</a:t>
            </a:r>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化　イメージ図①</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取組中</a:t>
            </a:r>
            <a:r>
              <a:rPr lang="en-US" altLang="ja-JP" sz="3200" b="1" dirty="0">
                <a:solidFill>
                  <a:srgbClr val="545454"/>
                </a:solidFill>
                <a:latin typeface="Noto Sans JP Bold"/>
                <a:ea typeface="Noto Sans JP Bold"/>
                <a:cs typeface="Noto Sans JP Bold"/>
                <a:sym typeface="Noto Sans JP Bold"/>
              </a:rPr>
              <a:t>)</a:t>
            </a:r>
            <a:endParaRPr lang="en-US" sz="3200" b="1" dirty="0">
              <a:solidFill>
                <a:srgbClr val="545454"/>
              </a:solidFill>
              <a:latin typeface="Noto Sans JP Bold"/>
              <a:ea typeface="Noto Sans JP Bold"/>
              <a:cs typeface="Noto Sans JP Bold"/>
              <a:sym typeface="Noto Sans JP Bold"/>
            </a:endParaRPr>
          </a:p>
        </p:txBody>
      </p:sp>
      <p:sp>
        <p:nvSpPr>
          <p:cNvPr id="6" name="正方形/長方形 5">
            <a:extLst>
              <a:ext uri="{FF2B5EF4-FFF2-40B4-BE49-F238E27FC236}">
                <a16:creationId xmlns:a16="http://schemas.microsoft.com/office/drawing/2014/main" id="{515B4F8D-E34D-84B0-BF7F-085E0F027E3E}"/>
              </a:ext>
            </a:extLst>
          </p:cNvPr>
          <p:cNvSpPr/>
          <p:nvPr/>
        </p:nvSpPr>
        <p:spPr>
          <a:xfrm>
            <a:off x="675254" y="2126900"/>
            <a:ext cx="17155546" cy="7467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⑦前回 </a:t>
            </a:r>
            <a:r>
              <a:rPr kumimoji="1" lang="en-US" altLang="ja-JP" sz="4800" dirty="0"/>
              <a:t>VS </a:t>
            </a:r>
            <a:r>
              <a:rPr kumimoji="1" lang="ja-JP" altLang="en-US" sz="4800" dirty="0"/>
              <a:t>今回</a:t>
            </a:r>
          </a:p>
        </p:txBody>
      </p:sp>
      <p:sp>
        <p:nvSpPr>
          <p:cNvPr id="7" name="楕円 6">
            <a:extLst>
              <a:ext uri="{FF2B5EF4-FFF2-40B4-BE49-F238E27FC236}">
                <a16:creationId xmlns:a16="http://schemas.microsoft.com/office/drawing/2014/main" id="{53D2A35E-33B1-1C63-AD3A-558E5F3CBC57}"/>
              </a:ext>
            </a:extLst>
          </p:cNvPr>
          <p:cNvSpPr/>
          <p:nvPr/>
        </p:nvSpPr>
        <p:spPr>
          <a:xfrm>
            <a:off x="11125200" y="7204113"/>
            <a:ext cx="6711043" cy="2590798"/>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800" b="1" dirty="0">
                <a:solidFill>
                  <a:srgbClr val="545454"/>
                </a:solidFill>
                <a:latin typeface="Noto Sans JP Bold"/>
                <a:ea typeface="Noto Sans JP Bold"/>
                <a:cs typeface="Noto Sans JP Bold"/>
                <a:sym typeface="Noto Sans JP Bold"/>
              </a:rPr>
              <a:t>前回との</a:t>
            </a:r>
            <a:endParaRPr lang="en-US" altLang="ja-JP" sz="2800" b="1" dirty="0">
              <a:solidFill>
                <a:srgbClr val="545454"/>
              </a:solidFill>
              <a:latin typeface="Noto Sans JP Bold"/>
              <a:ea typeface="Noto Sans JP Bold"/>
              <a:cs typeface="Noto Sans JP Bold"/>
              <a:sym typeface="Noto Sans JP Bold"/>
            </a:endParaRPr>
          </a:p>
          <a:p>
            <a:pPr algn="ctr"/>
            <a:r>
              <a:rPr lang="ja-JP" altLang="en-US" sz="2800" b="1" dirty="0">
                <a:solidFill>
                  <a:srgbClr val="545454"/>
                </a:solidFill>
                <a:latin typeface="Noto Sans JP Bold"/>
                <a:ea typeface="Noto Sans JP Bold"/>
                <a:cs typeface="Noto Sans JP Bold"/>
                <a:sym typeface="Noto Sans JP Bold"/>
              </a:rPr>
              <a:t>提示運賃比較することにより</a:t>
            </a:r>
            <a:endParaRPr lang="en-US" altLang="ja-JP" sz="2800" b="1" dirty="0">
              <a:solidFill>
                <a:srgbClr val="545454"/>
              </a:solidFill>
              <a:latin typeface="Noto Sans JP Bold"/>
              <a:ea typeface="Noto Sans JP Bold"/>
              <a:cs typeface="Noto Sans JP Bold"/>
              <a:sym typeface="Noto Sans JP Bold"/>
            </a:endParaRPr>
          </a:p>
          <a:p>
            <a:pPr algn="ctr"/>
            <a:r>
              <a:rPr lang="ja-JP" altLang="en-US" sz="2800" b="1" dirty="0">
                <a:solidFill>
                  <a:srgbClr val="545454"/>
                </a:solidFill>
                <a:latin typeface="Noto Sans JP Bold"/>
                <a:ea typeface="Noto Sans JP Bold"/>
                <a:cs typeface="Noto Sans JP Bold"/>
                <a:sym typeface="Noto Sans JP Bold"/>
              </a:rPr>
              <a:t>妥当性を分析？</a:t>
            </a:r>
            <a:endParaRPr kumimoji="1" lang="ja-JP" altLang="en-US" sz="2800" dirty="0"/>
          </a:p>
        </p:txBody>
      </p:sp>
    </p:spTree>
    <p:extLst>
      <p:ext uri="{BB962C8B-B14F-4D97-AF65-F5344CB8AC3E}">
        <p14:creationId xmlns:p14="http://schemas.microsoft.com/office/powerpoint/2010/main" val="601863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87F17-C0FD-B5FB-12B6-10A7F15EE80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EF70206-875A-4266-8503-DD330F4DD045}"/>
              </a:ext>
            </a:extLst>
          </p:cNvPr>
          <p:cNvGrpSpPr/>
          <p:nvPr/>
        </p:nvGrpSpPr>
        <p:grpSpPr>
          <a:xfrm>
            <a:off x="194299" y="169440"/>
            <a:ext cx="167549" cy="706860"/>
            <a:chOff x="0" y="0"/>
            <a:chExt cx="44128" cy="186169"/>
          </a:xfrm>
        </p:grpSpPr>
        <p:sp>
          <p:nvSpPr>
            <p:cNvPr id="3" name="Freeform 3">
              <a:extLst>
                <a:ext uri="{FF2B5EF4-FFF2-40B4-BE49-F238E27FC236}">
                  <a16:creationId xmlns:a16="http://schemas.microsoft.com/office/drawing/2014/main" id="{B42D7828-DFC4-9715-1646-8C99975C1132}"/>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sp>
        <p:sp>
          <p:nvSpPr>
            <p:cNvPr id="4" name="TextBox 4">
              <a:extLst>
                <a:ext uri="{FF2B5EF4-FFF2-40B4-BE49-F238E27FC236}">
                  <a16:creationId xmlns:a16="http://schemas.microsoft.com/office/drawing/2014/main" id="{1F12E8EA-8CD4-2A6F-C987-EA155D7F7181}"/>
                </a:ext>
              </a:extLst>
            </p:cNvPr>
            <p:cNvSpPr txBox="1"/>
            <p:nvPr/>
          </p:nvSpPr>
          <p:spPr>
            <a:xfrm>
              <a:off x="0" y="-47625"/>
              <a:ext cx="44128" cy="233794"/>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0E949B49-3238-9027-7562-D4C008A94B91}"/>
              </a:ext>
            </a:extLst>
          </p:cNvPr>
          <p:cNvSpPr/>
          <p:nvPr/>
        </p:nvSpPr>
        <p:spPr>
          <a:xfrm>
            <a:off x="0" y="1009650"/>
            <a:ext cx="18288000" cy="0"/>
          </a:xfrm>
          <a:prstGeom prst="line">
            <a:avLst/>
          </a:prstGeom>
          <a:ln w="38100" cap="flat">
            <a:solidFill>
              <a:srgbClr val="D9D9D9"/>
            </a:solidFill>
            <a:prstDash val="solid"/>
            <a:headEnd type="none" w="sm" len="sm"/>
            <a:tailEnd type="none" w="sm" len="sm"/>
          </a:ln>
        </p:spPr>
      </p:sp>
      <p:sp>
        <p:nvSpPr>
          <p:cNvPr id="21" name="TextBox 21">
            <a:extLst>
              <a:ext uri="{FF2B5EF4-FFF2-40B4-BE49-F238E27FC236}">
                <a16:creationId xmlns:a16="http://schemas.microsoft.com/office/drawing/2014/main" id="{A99767BA-B4A0-85B3-7864-70C10FB1EA18}"/>
              </a:ext>
            </a:extLst>
          </p:cNvPr>
          <p:cNvSpPr txBox="1"/>
          <p:nvPr/>
        </p:nvSpPr>
        <p:spPr>
          <a:xfrm>
            <a:off x="593724" y="173302"/>
            <a:ext cx="16665576" cy="639149"/>
          </a:xfrm>
          <a:prstGeom prst="rect">
            <a:avLst/>
          </a:prstGeom>
        </p:spPr>
        <p:txBody>
          <a:bodyPr lIns="0" tIns="0" rIns="0" bIns="0" rtlCol="0" anchor="t">
            <a:spAutoFit/>
          </a:bodyPr>
          <a:lstStyle/>
          <a:p>
            <a:pPr algn="l">
              <a:lnSpc>
                <a:spcPts val="5399"/>
              </a:lnSpc>
            </a:pPr>
            <a:r>
              <a:rPr lang="ja-JP" altLang="en-US" sz="3600" dirty="0">
                <a:solidFill>
                  <a:srgbClr val="292B2B"/>
                </a:solidFill>
                <a:latin typeface="Noto Sans JP Bold" panose="020B0200000000000000" charset="-128"/>
                <a:ea typeface="Noto Sans JP Bold" panose="020B0200000000000000" charset="-128"/>
                <a:cs typeface="Now"/>
                <a:sym typeface="Now"/>
              </a:rPr>
              <a:t>取り組んでいるプロジェクト内容①</a:t>
            </a:r>
            <a:endParaRPr lang="en-US" altLang="ja-JP" sz="3600" dirty="0">
              <a:solidFill>
                <a:srgbClr val="292B2B"/>
              </a:solidFill>
              <a:latin typeface="Noto Sans JP Bold" panose="020B0200000000000000" charset="-128"/>
              <a:ea typeface="Noto Sans JP Bold" panose="020B0200000000000000" charset="-128"/>
              <a:cs typeface="Now"/>
              <a:sym typeface="Now"/>
            </a:endParaRPr>
          </a:p>
        </p:txBody>
      </p:sp>
      <p:sp>
        <p:nvSpPr>
          <p:cNvPr id="10" name="TextBox 17">
            <a:extLst>
              <a:ext uri="{FF2B5EF4-FFF2-40B4-BE49-F238E27FC236}">
                <a16:creationId xmlns:a16="http://schemas.microsoft.com/office/drawing/2014/main" id="{7FA1625B-D8F5-DA70-4F07-C23829898AC3}"/>
              </a:ext>
            </a:extLst>
          </p:cNvPr>
          <p:cNvSpPr txBox="1"/>
          <p:nvPr/>
        </p:nvSpPr>
        <p:spPr>
          <a:xfrm>
            <a:off x="675254" y="1466690"/>
            <a:ext cx="9078345" cy="492443"/>
          </a:xfrm>
          <a:prstGeom prst="rect">
            <a:avLst/>
          </a:prstGeom>
        </p:spPr>
        <p:txBody>
          <a:bodyPr wrap="square" lIns="0" tIns="0" rIns="0" bIns="0" rtlCol="0" anchor="ctr">
            <a:spAutoFit/>
          </a:bodyPr>
          <a:lstStyle/>
          <a:p>
            <a:r>
              <a:rPr lang="en-US" altLang="ja-JP" sz="3200" b="1" dirty="0">
                <a:solidFill>
                  <a:srgbClr val="545454"/>
                </a:solidFill>
                <a:latin typeface="Noto Sans JP Bold"/>
                <a:ea typeface="Noto Sans JP Bold"/>
                <a:cs typeface="Noto Sans JP Bold"/>
                <a:sym typeface="Noto Sans JP Bold"/>
              </a:rPr>
              <a:t>FCL</a:t>
            </a:r>
            <a:r>
              <a:rPr lang="ja-JP" altLang="en-US" sz="3200" b="1" dirty="0">
                <a:solidFill>
                  <a:srgbClr val="545454"/>
                </a:solidFill>
                <a:latin typeface="Noto Sans JP Bold"/>
                <a:ea typeface="Noto Sans JP Bold"/>
                <a:cs typeface="Noto Sans JP Bold"/>
                <a:sym typeface="Noto Sans JP Bold"/>
              </a:rPr>
              <a:t>運賃交渉データ</a:t>
            </a:r>
            <a:r>
              <a:rPr lang="en-US" altLang="ja-JP" sz="3200" b="1" dirty="0">
                <a:solidFill>
                  <a:srgbClr val="545454"/>
                </a:solidFill>
                <a:latin typeface="Noto Sans JP Bold"/>
                <a:ea typeface="Noto Sans JP Bold"/>
                <a:cs typeface="Noto Sans JP Bold"/>
                <a:sym typeface="Noto Sans JP Bold"/>
              </a:rPr>
              <a:t>BI</a:t>
            </a:r>
            <a:r>
              <a:rPr lang="ja-JP" altLang="en-US" sz="3200" b="1" dirty="0">
                <a:solidFill>
                  <a:srgbClr val="545454"/>
                </a:solidFill>
                <a:latin typeface="Noto Sans JP Bold"/>
                <a:ea typeface="Noto Sans JP Bold"/>
                <a:cs typeface="Noto Sans JP Bold"/>
                <a:sym typeface="Noto Sans JP Bold"/>
              </a:rPr>
              <a:t>化　イメージ図②</a:t>
            </a:r>
            <a:r>
              <a:rPr lang="en-US" altLang="ja-JP" sz="3200" b="1" dirty="0">
                <a:solidFill>
                  <a:srgbClr val="545454"/>
                </a:solidFill>
                <a:latin typeface="Noto Sans JP Bold"/>
                <a:ea typeface="Noto Sans JP Bold"/>
                <a:cs typeface="Noto Sans JP Bold"/>
                <a:sym typeface="Noto Sans JP Bold"/>
              </a:rPr>
              <a:t>(</a:t>
            </a:r>
            <a:r>
              <a:rPr lang="ja-JP" altLang="en-US" sz="3200" b="1" dirty="0">
                <a:solidFill>
                  <a:srgbClr val="545454"/>
                </a:solidFill>
                <a:latin typeface="Noto Sans JP Bold"/>
                <a:ea typeface="Noto Sans JP Bold"/>
                <a:cs typeface="Noto Sans JP Bold"/>
                <a:sym typeface="Noto Sans JP Bold"/>
              </a:rPr>
              <a:t>取組中</a:t>
            </a:r>
            <a:r>
              <a:rPr lang="en-US" altLang="ja-JP" sz="3200" b="1" dirty="0">
                <a:solidFill>
                  <a:srgbClr val="545454"/>
                </a:solidFill>
                <a:latin typeface="Noto Sans JP Bold"/>
                <a:ea typeface="Noto Sans JP Bold"/>
                <a:cs typeface="Noto Sans JP Bold"/>
                <a:sym typeface="Noto Sans JP Bold"/>
              </a:rPr>
              <a:t>)</a:t>
            </a:r>
            <a:endParaRPr lang="en-US" sz="3200" b="1" dirty="0">
              <a:solidFill>
                <a:srgbClr val="545454"/>
              </a:solidFill>
              <a:latin typeface="Noto Sans JP Bold"/>
              <a:ea typeface="Noto Sans JP Bold"/>
              <a:cs typeface="Noto Sans JP Bold"/>
              <a:sym typeface="Noto Sans JP Bold"/>
            </a:endParaRPr>
          </a:p>
        </p:txBody>
      </p:sp>
      <p:sp>
        <p:nvSpPr>
          <p:cNvPr id="6" name="正方形/長方形 5">
            <a:extLst>
              <a:ext uri="{FF2B5EF4-FFF2-40B4-BE49-F238E27FC236}">
                <a16:creationId xmlns:a16="http://schemas.microsoft.com/office/drawing/2014/main" id="{E664610E-3F96-7885-25D1-1B321A596871}"/>
              </a:ext>
            </a:extLst>
          </p:cNvPr>
          <p:cNvSpPr/>
          <p:nvPr/>
        </p:nvSpPr>
        <p:spPr>
          <a:xfrm>
            <a:off x="675254" y="2126900"/>
            <a:ext cx="17155546" cy="7467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③発着地別運賃規模</a:t>
            </a:r>
          </a:p>
        </p:txBody>
      </p:sp>
      <p:sp>
        <p:nvSpPr>
          <p:cNvPr id="7" name="楕円 6">
            <a:extLst>
              <a:ext uri="{FF2B5EF4-FFF2-40B4-BE49-F238E27FC236}">
                <a16:creationId xmlns:a16="http://schemas.microsoft.com/office/drawing/2014/main" id="{5496012B-2E1F-1A80-CAB0-E52ACB5EA685}"/>
              </a:ext>
            </a:extLst>
          </p:cNvPr>
          <p:cNvSpPr/>
          <p:nvPr/>
        </p:nvSpPr>
        <p:spPr>
          <a:xfrm>
            <a:off x="11125200" y="7204113"/>
            <a:ext cx="6711043" cy="2590798"/>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800" b="1" dirty="0">
                <a:solidFill>
                  <a:srgbClr val="545454"/>
                </a:solidFill>
                <a:latin typeface="Noto Sans JP Bold"/>
                <a:ea typeface="Noto Sans JP Bold"/>
                <a:cs typeface="Noto Sans JP Bold"/>
                <a:sym typeface="Noto Sans JP Bold"/>
              </a:rPr>
              <a:t>発着地別の運賃規模を可視化</a:t>
            </a:r>
            <a:endParaRPr lang="en-US" altLang="ja-JP" sz="2800" b="1" dirty="0">
              <a:solidFill>
                <a:srgbClr val="545454"/>
              </a:solidFill>
              <a:latin typeface="Noto Sans JP Bold"/>
              <a:ea typeface="Noto Sans JP Bold"/>
              <a:cs typeface="Noto Sans JP Bold"/>
              <a:sym typeface="Noto Sans JP Bold"/>
            </a:endParaRPr>
          </a:p>
          <a:p>
            <a:pPr algn="ctr"/>
            <a:r>
              <a:rPr kumimoji="1" lang="ja-JP" altLang="en-US" sz="2800" b="1" dirty="0">
                <a:solidFill>
                  <a:srgbClr val="545454"/>
                </a:solidFill>
                <a:latin typeface="Noto Sans JP Bold"/>
                <a:ea typeface="Noto Sans JP Bold"/>
                <a:sym typeface="Noto Sans JP Bold"/>
              </a:rPr>
              <a:t>運賃交渉の際に活用 </a:t>
            </a:r>
            <a:r>
              <a:rPr kumimoji="1" lang="en-US" altLang="ja-JP" sz="2800" b="1" dirty="0">
                <a:solidFill>
                  <a:srgbClr val="545454"/>
                </a:solidFill>
                <a:latin typeface="Noto Sans JP Bold"/>
                <a:ea typeface="Noto Sans JP Bold"/>
                <a:sym typeface="Noto Sans JP Bold"/>
              </a:rPr>
              <a:t>?</a:t>
            </a:r>
            <a:endParaRPr kumimoji="1" lang="ja-JP" altLang="en-US" sz="2800" dirty="0"/>
          </a:p>
        </p:txBody>
      </p:sp>
    </p:spTree>
    <p:extLst>
      <p:ext uri="{BB962C8B-B14F-4D97-AF65-F5344CB8AC3E}">
        <p14:creationId xmlns:p14="http://schemas.microsoft.com/office/powerpoint/2010/main" val="3575179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TotalTime>
  <Words>1094</Words>
  <Application>Microsoft Office PowerPoint</Application>
  <PresentationFormat>ユーザー設定</PresentationFormat>
  <Paragraphs>133</Paragraphs>
  <Slides>22</Slides>
  <Notes>0</Notes>
  <HiddenSlides>1</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Arial</vt:lpstr>
      <vt:lpstr>Noto Sans JP Bold</vt:lpstr>
      <vt:lpstr>Calibri</vt:lpstr>
      <vt:lpstr>游ゴシック</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青　白　シンプル　ビジネス　営業資料　サービスの提案書　プレゼンテーション</dc:title>
  <dc:creator>山下将平</dc:creator>
  <cp:lastModifiedBy>将平 山下</cp:lastModifiedBy>
  <cp:revision>11</cp:revision>
  <dcterms:created xsi:type="dcterms:W3CDTF">2006-08-16T00:00:00Z</dcterms:created>
  <dcterms:modified xsi:type="dcterms:W3CDTF">2025-02-05T15:07:19Z</dcterms:modified>
  <dc:identifier>DAGYqtt70fk</dc:identifier>
</cp:coreProperties>
</file>